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Poppins Bold" charset="1" panose="00000800000000000000"/>
      <p:regular r:id="rId34"/>
    </p:embeddedFont>
    <p:embeddedFont>
      <p:font typeface="Alike" charset="1" panose="02000000000000000000"/>
      <p:regular r:id="rId35"/>
    </p:embeddedFont>
    <p:embeddedFont>
      <p:font typeface="Poppins" charset="1" panose="00000500000000000000"/>
      <p:regular r:id="rId36"/>
    </p:embeddedFont>
    <p:embeddedFont>
      <p:font typeface="Canva Sans Bold" charset="1" panose="020B0803030501040103"/>
      <p:regular r:id="rId37"/>
    </p:embeddedFont>
    <p:embeddedFont>
      <p:font typeface="Canva Sans" charset="1" panose="020B0503030501040103"/>
      <p:regular r:id="rId38"/>
    </p:embeddedFont>
    <p:embeddedFont>
      <p:font typeface="Arial Bold" charset="1" panose="020B0802020202020204"/>
      <p:regular r:id="rId39"/>
    </p:embeddedFont>
    <p:embeddedFont>
      <p:font typeface="Arial" charset="1" panose="020B0502020202020204"/>
      <p:regular r:id="rId40"/>
    </p:embeddedFont>
    <p:embeddedFont>
      <p:font typeface="TT Hoves Bold" charset="1" panose="02000003020000060003"/>
      <p:regular r:id="rId41"/>
    </p:embeddedFont>
    <p:embeddedFont>
      <p:font typeface="TT Hoves" charset="1" panose="02000003020000060003"/>
      <p:regular r:id="rId42"/>
    </p:embeddedFont>
    <p:embeddedFont>
      <p:font typeface="Montserrat Bold" charset="1" panose="00000800000000000000"/>
      <p:regular r:id="rId43"/>
    </p:embeddedFont>
    <p:embeddedFont>
      <p:font typeface="Open Sauce Bold" charset="1" panose="00000800000000000000"/>
      <p:regular r:id="rId44"/>
    </p:embeddedFont>
    <p:embeddedFont>
      <p:font typeface="Open Sauce" charset="1" panose="000005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png" Type="http://schemas.openxmlformats.org/officeDocument/2006/relationships/image"/><Relationship Id="rId12" Target="../media/image45.png" Type="http://schemas.openxmlformats.org/officeDocument/2006/relationships/image"/><Relationship Id="rId13" Target="../media/image46.png" Type="http://schemas.openxmlformats.org/officeDocument/2006/relationships/image"/><Relationship Id="rId14" Target="../media/image47.png" Type="http://schemas.openxmlformats.org/officeDocument/2006/relationships/image"/><Relationship Id="rId15" Target="../media/image48.png" Type="http://schemas.openxmlformats.org/officeDocument/2006/relationships/image"/><Relationship Id="rId16" Target="../media/image49.png" Type="http://schemas.openxmlformats.org/officeDocument/2006/relationships/image"/><Relationship Id="rId17" Target="../media/image50.pn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png" Type="http://schemas.openxmlformats.org/officeDocument/2006/relationships/image"/><Relationship Id="rId12" Target="../media/image58.png" Type="http://schemas.openxmlformats.org/officeDocument/2006/relationships/image"/><Relationship Id="rId13" Target="../media/image59.png" Type="http://schemas.openxmlformats.org/officeDocument/2006/relationships/image"/><Relationship Id="rId14" Target="../media/image60.png" Type="http://schemas.openxmlformats.org/officeDocument/2006/relationships/image"/><Relationship Id="rId15" Target="../media/image61.png" Type="http://schemas.openxmlformats.org/officeDocument/2006/relationships/image"/><Relationship Id="rId16" Target="../media/image62.png" Type="http://schemas.openxmlformats.org/officeDocument/2006/relationships/image"/><Relationship Id="rId17" Target="../media/image63.pn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 Id="rId8" Target="../media/image54.png" Type="http://schemas.openxmlformats.org/officeDocument/2006/relationships/image"/><Relationship Id="rId9" Target="../media/image5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2" Target="../media/image64.png" Type="http://schemas.openxmlformats.org/officeDocument/2006/relationships/image"/><Relationship Id="rId3" Target="../media/image65.pn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 Id="rId6" Target="../media/image68.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70.png" Type="http://schemas.openxmlformats.org/officeDocument/2006/relationships/image"/><Relationship Id="rId5" Target="../media/image71.png" Type="http://schemas.openxmlformats.org/officeDocument/2006/relationships/image"/><Relationship Id="rId6" Target="../media/image72.png" Type="http://schemas.openxmlformats.org/officeDocument/2006/relationships/image"/><Relationship Id="rId7" Target="../media/image73.png" Type="http://schemas.openxmlformats.org/officeDocument/2006/relationships/image"/><Relationship Id="rId8" Target="../media/image74.png" Type="http://schemas.openxmlformats.org/officeDocument/2006/relationships/image"/><Relationship Id="rId9" Target="../media/image7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png" Type="http://schemas.openxmlformats.org/officeDocument/2006/relationships/image"/><Relationship Id="rId4" Target="../media/image78.png" Type="http://schemas.openxmlformats.org/officeDocument/2006/relationships/image"/><Relationship Id="rId5" Target="../media/image7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79.png" Type="http://schemas.openxmlformats.org/officeDocument/2006/relationships/image"/><Relationship Id="rId4" Target="../media/image81.png" Type="http://schemas.openxmlformats.org/officeDocument/2006/relationships/image"/><Relationship Id="rId5" Target="../media/image8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84.png" Type="http://schemas.openxmlformats.org/officeDocument/2006/relationships/image"/><Relationship Id="rId4" Target="../media/image85.png" Type="http://schemas.openxmlformats.org/officeDocument/2006/relationships/image"/><Relationship Id="rId5" Target="../media/image8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 Id="rId3" Target="../media/image88.png" Type="http://schemas.openxmlformats.org/officeDocument/2006/relationships/image"/><Relationship Id="rId4" Target="../media/image8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 Id="rId3" Target="../media/image91.png" Type="http://schemas.openxmlformats.org/officeDocument/2006/relationships/image"/><Relationship Id="rId4" Target="../media/image92.png" Type="http://schemas.openxmlformats.org/officeDocument/2006/relationships/image"/><Relationship Id="rId5" Target="../media/image93.png" Type="http://schemas.openxmlformats.org/officeDocument/2006/relationships/image"/><Relationship Id="rId6" Target="../media/image94.png" Type="http://schemas.openxmlformats.org/officeDocument/2006/relationships/image"/><Relationship Id="rId7" Target="../media/image9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97.png" Type="http://schemas.openxmlformats.org/officeDocument/2006/relationships/image"/><Relationship Id="rId4" Target="../media/image98.png" Type="http://schemas.openxmlformats.org/officeDocument/2006/relationships/image"/><Relationship Id="rId5" Target="../media/image99.png" Type="http://schemas.openxmlformats.org/officeDocument/2006/relationships/image"/><Relationship Id="rId6" Target="../media/image100.png" Type="http://schemas.openxmlformats.org/officeDocument/2006/relationships/image"/><Relationship Id="rId7" Target="../media/image10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 Id="rId3" Target="../media/image10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355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497429" y="-4890072"/>
            <a:ext cx="13131091" cy="13131091"/>
          </a:xfrm>
          <a:custGeom>
            <a:avLst/>
            <a:gdLst/>
            <a:ahLst/>
            <a:cxnLst/>
            <a:rect r="r" b="b" t="t" l="l"/>
            <a:pathLst>
              <a:path h="13131091" w="13131091">
                <a:moveTo>
                  <a:pt x="0" y="0"/>
                </a:moveTo>
                <a:lnTo>
                  <a:pt x="13131091" y="0"/>
                </a:lnTo>
                <a:lnTo>
                  <a:pt x="13131091" y="13131090"/>
                </a:lnTo>
                <a:lnTo>
                  <a:pt x="0" y="13131090"/>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93035" y="-4375722"/>
            <a:ext cx="12102391" cy="1210239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43498" y="-2726185"/>
            <a:ext cx="8803317" cy="88033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40834" y="679099"/>
            <a:ext cx="4385302" cy="775403"/>
            <a:chOff x="0" y="0"/>
            <a:chExt cx="1200079" cy="212196"/>
          </a:xfrm>
        </p:grpSpPr>
        <p:sp>
          <p:nvSpPr>
            <p:cNvPr name="Freeform 10" id="10"/>
            <p:cNvSpPr/>
            <p:nvPr/>
          </p:nvSpPr>
          <p:spPr>
            <a:xfrm flipH="false" flipV="false" rot="0">
              <a:off x="0" y="0"/>
              <a:ext cx="1200079" cy="212196"/>
            </a:xfrm>
            <a:custGeom>
              <a:avLst/>
              <a:gdLst/>
              <a:ahLst/>
              <a:cxnLst/>
              <a:rect r="r" b="b" t="t" l="l"/>
              <a:pathLst>
                <a:path h="212196" w="1200079">
                  <a:moveTo>
                    <a:pt x="65321" y="0"/>
                  </a:moveTo>
                  <a:lnTo>
                    <a:pt x="1134758" y="0"/>
                  </a:lnTo>
                  <a:cubicBezTo>
                    <a:pt x="1152082" y="0"/>
                    <a:pt x="1168697" y="6882"/>
                    <a:pt x="1180947" y="19132"/>
                  </a:cubicBezTo>
                  <a:cubicBezTo>
                    <a:pt x="1193197" y="31382"/>
                    <a:pt x="1200079" y="47997"/>
                    <a:pt x="1200079" y="65321"/>
                  </a:cubicBezTo>
                  <a:lnTo>
                    <a:pt x="1200079" y="146876"/>
                  </a:lnTo>
                  <a:cubicBezTo>
                    <a:pt x="1200079" y="182951"/>
                    <a:pt x="1170834" y="212196"/>
                    <a:pt x="1134758" y="212196"/>
                  </a:cubicBezTo>
                  <a:lnTo>
                    <a:pt x="65321" y="212196"/>
                  </a:lnTo>
                  <a:cubicBezTo>
                    <a:pt x="29245" y="212196"/>
                    <a:pt x="0" y="182951"/>
                    <a:pt x="0" y="146876"/>
                  </a:cubicBezTo>
                  <a:lnTo>
                    <a:pt x="0" y="65321"/>
                  </a:lnTo>
                  <a:cubicBezTo>
                    <a:pt x="0" y="29245"/>
                    <a:pt x="29245" y="0"/>
                    <a:pt x="65321" y="0"/>
                  </a:cubicBezTo>
                  <a:close/>
                </a:path>
              </a:pathLst>
            </a:custGeom>
            <a:solidFill>
              <a:srgbClr val="361474"/>
            </a:solidFill>
          </p:spPr>
        </p:sp>
        <p:sp>
          <p:nvSpPr>
            <p:cNvPr name="TextBox 11" id="11"/>
            <p:cNvSpPr txBox="true"/>
            <p:nvPr/>
          </p:nvSpPr>
          <p:spPr>
            <a:xfrm>
              <a:off x="0" y="-28575"/>
              <a:ext cx="1200079" cy="240771"/>
            </a:xfrm>
            <a:prstGeom prst="rect">
              <a:avLst/>
            </a:prstGeom>
          </p:spPr>
          <p:txBody>
            <a:bodyPr anchor="ctr" rtlCol="false" tIns="50800" lIns="50800" bIns="50800" rIns="50800"/>
            <a:lstStyle/>
            <a:p>
              <a:pPr algn="ctr">
                <a:lnSpc>
                  <a:spcPts val="1960"/>
                </a:lnSpc>
              </a:pPr>
            </a:p>
          </p:txBody>
        </p:sp>
      </p:grpSp>
      <p:sp>
        <p:nvSpPr>
          <p:cNvPr name="TextBox 12" id="12"/>
          <p:cNvSpPr txBox="true"/>
          <p:nvPr/>
        </p:nvSpPr>
        <p:spPr>
          <a:xfrm rot="0">
            <a:off x="90567" y="721363"/>
            <a:ext cx="3322500" cy="635000"/>
          </a:xfrm>
          <a:prstGeom prst="rect">
            <a:avLst/>
          </a:prstGeom>
        </p:spPr>
        <p:txBody>
          <a:bodyPr anchor="t" rtlCol="false" tIns="0" lIns="0" bIns="0" rIns="0">
            <a:spAutoFit/>
          </a:bodyPr>
          <a:lstStyle/>
          <a:p>
            <a:pPr algn="ctr">
              <a:lnSpc>
                <a:spcPts val="4900"/>
              </a:lnSpc>
            </a:pPr>
            <a:r>
              <a:rPr lang="en-US" sz="3500" b="true">
                <a:solidFill>
                  <a:srgbClr val="FFFFFF"/>
                </a:solidFill>
                <a:latin typeface="Poppins Bold"/>
                <a:ea typeface="Poppins Bold"/>
                <a:cs typeface="Poppins Bold"/>
                <a:sym typeface="Poppins Bold"/>
              </a:rPr>
              <a:t>FLIXIFY</a:t>
            </a:r>
          </a:p>
        </p:txBody>
      </p:sp>
      <p:grpSp>
        <p:nvGrpSpPr>
          <p:cNvPr name="Group 13" id="13"/>
          <p:cNvGrpSpPr>
            <a:grpSpLocks noChangeAspect="true"/>
          </p:cNvGrpSpPr>
          <p:nvPr/>
        </p:nvGrpSpPr>
        <p:grpSpPr>
          <a:xfrm rot="0">
            <a:off x="1604277" y="2038858"/>
            <a:ext cx="3907767" cy="7732188"/>
            <a:chOff x="0" y="0"/>
            <a:chExt cx="2620010" cy="5184140"/>
          </a:xfrm>
        </p:grpSpPr>
        <p:sp>
          <p:nvSpPr>
            <p:cNvPr name="Freeform 14" id="1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5" id="1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4503" t="0" r="-4503" b="0"/>
              </a:stretch>
            </a:blipFill>
          </p:spPr>
        </p:sp>
        <p:sp>
          <p:nvSpPr>
            <p:cNvPr name="Freeform 16" id="1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7" id="1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8" id="1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1" id="2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2" id="2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23" id="23"/>
          <p:cNvSpPr txBox="true"/>
          <p:nvPr/>
        </p:nvSpPr>
        <p:spPr>
          <a:xfrm rot="0">
            <a:off x="9144000" y="2456233"/>
            <a:ext cx="8991481" cy="1495425"/>
          </a:xfrm>
          <a:prstGeom prst="rect">
            <a:avLst/>
          </a:prstGeom>
        </p:spPr>
        <p:txBody>
          <a:bodyPr anchor="t" rtlCol="false" tIns="0" lIns="0" bIns="0" rIns="0">
            <a:spAutoFit/>
          </a:bodyPr>
          <a:lstStyle/>
          <a:p>
            <a:pPr algn="just">
              <a:lnSpc>
                <a:spcPts val="11550"/>
              </a:lnSpc>
            </a:pPr>
            <a:r>
              <a:rPr lang="en-US" sz="10500">
                <a:solidFill>
                  <a:srgbClr val="361474"/>
                </a:solidFill>
                <a:latin typeface="Alike"/>
                <a:ea typeface="Alike"/>
                <a:cs typeface="Alike"/>
                <a:sym typeface="Alike"/>
              </a:rPr>
              <a:t>FLIXIFY</a:t>
            </a:r>
          </a:p>
        </p:txBody>
      </p:sp>
      <p:sp>
        <p:nvSpPr>
          <p:cNvPr name="TextBox 24" id="24"/>
          <p:cNvSpPr txBox="true"/>
          <p:nvPr/>
        </p:nvSpPr>
        <p:spPr>
          <a:xfrm rot="0">
            <a:off x="9144000" y="4237934"/>
            <a:ext cx="8991481" cy="502920"/>
          </a:xfrm>
          <a:prstGeom prst="rect">
            <a:avLst/>
          </a:prstGeom>
        </p:spPr>
        <p:txBody>
          <a:bodyPr anchor="t" rtlCol="false" tIns="0" lIns="0" bIns="0" rIns="0">
            <a:spAutoFit/>
          </a:bodyPr>
          <a:lstStyle/>
          <a:p>
            <a:pPr algn="just">
              <a:lnSpc>
                <a:spcPts val="3960"/>
              </a:lnSpc>
            </a:pPr>
            <a:r>
              <a:rPr lang="en-US" sz="3600">
                <a:solidFill>
                  <a:srgbClr val="361474"/>
                </a:solidFill>
                <a:latin typeface="Alike"/>
                <a:ea typeface="Alike"/>
                <a:cs typeface="Alike"/>
                <a:sym typeface="Alike"/>
              </a:rPr>
              <a:t>YOUR FUN, YOUR WAY</a:t>
            </a:r>
          </a:p>
        </p:txBody>
      </p:sp>
      <p:sp>
        <p:nvSpPr>
          <p:cNvPr name="TextBox 25" id="25"/>
          <p:cNvSpPr txBox="true"/>
          <p:nvPr/>
        </p:nvSpPr>
        <p:spPr>
          <a:xfrm rot="0">
            <a:off x="9144000" y="5191125"/>
            <a:ext cx="3581520" cy="712420"/>
          </a:xfrm>
          <a:prstGeom prst="rect">
            <a:avLst/>
          </a:prstGeom>
        </p:spPr>
        <p:txBody>
          <a:bodyPr anchor="t" rtlCol="false" tIns="0" lIns="0" bIns="0" rIns="0">
            <a:spAutoFit/>
          </a:bodyPr>
          <a:lstStyle/>
          <a:p>
            <a:pPr algn="just">
              <a:lnSpc>
                <a:spcPts val="5532"/>
              </a:lnSpc>
            </a:pPr>
            <a:r>
              <a:rPr lang="en-US" sz="5029">
                <a:solidFill>
                  <a:srgbClr val="361474"/>
                </a:solidFill>
                <a:latin typeface="Alike"/>
                <a:ea typeface="Alike"/>
                <a:cs typeface="Alike"/>
                <a:sym typeface="Alike"/>
              </a:rPr>
              <a:t>GROUP -20</a:t>
            </a:r>
          </a:p>
        </p:txBody>
      </p:sp>
      <p:sp>
        <p:nvSpPr>
          <p:cNvPr name="TextBox 26" id="26"/>
          <p:cNvSpPr txBox="true"/>
          <p:nvPr/>
        </p:nvSpPr>
        <p:spPr>
          <a:xfrm rot="0">
            <a:off x="9144000" y="7726668"/>
            <a:ext cx="8991481" cy="1531620"/>
          </a:xfrm>
          <a:prstGeom prst="rect">
            <a:avLst/>
          </a:prstGeom>
        </p:spPr>
        <p:txBody>
          <a:bodyPr anchor="t" rtlCol="false" tIns="0" lIns="0" bIns="0" rIns="0">
            <a:spAutoFit/>
          </a:bodyPr>
          <a:lstStyle/>
          <a:p>
            <a:pPr algn="just">
              <a:lnSpc>
                <a:spcPts val="3960"/>
              </a:lnSpc>
            </a:pPr>
            <a:r>
              <a:rPr lang="en-US" sz="3600">
                <a:solidFill>
                  <a:srgbClr val="361474"/>
                </a:solidFill>
                <a:latin typeface="Poppins"/>
                <a:ea typeface="Poppins"/>
                <a:cs typeface="Poppins"/>
                <a:sym typeface="Poppins"/>
              </a:rPr>
              <a:t>Mihir Prajapati       - 202201210</a:t>
            </a:r>
          </a:p>
          <a:p>
            <a:pPr algn="just">
              <a:lnSpc>
                <a:spcPts val="3960"/>
              </a:lnSpc>
            </a:pPr>
            <a:r>
              <a:rPr lang="en-US" sz="3600">
                <a:solidFill>
                  <a:srgbClr val="361474"/>
                </a:solidFill>
                <a:latin typeface="Poppins"/>
                <a:ea typeface="Poppins"/>
                <a:cs typeface="Poppins"/>
                <a:sym typeface="Poppins"/>
              </a:rPr>
              <a:t>Jenil Goswami       - 202201247</a:t>
            </a:r>
          </a:p>
          <a:p>
            <a:pPr algn="just">
              <a:lnSpc>
                <a:spcPts val="3960"/>
              </a:lnSpc>
            </a:pPr>
            <a:r>
              <a:rPr lang="en-US" sz="3600">
                <a:solidFill>
                  <a:srgbClr val="361474"/>
                </a:solidFill>
                <a:latin typeface="Poppins"/>
                <a:ea typeface="Poppins"/>
                <a:cs typeface="Poppins"/>
                <a:sym typeface="Poppins"/>
              </a:rPr>
              <a:t>Harshit Prajapati   - 202201500</a:t>
            </a:r>
          </a:p>
        </p:txBody>
      </p:sp>
      <p:sp>
        <p:nvSpPr>
          <p:cNvPr name="TextBox 27" id="27"/>
          <p:cNvSpPr txBox="true"/>
          <p:nvPr/>
        </p:nvSpPr>
        <p:spPr>
          <a:xfrm rot="0">
            <a:off x="10805629" y="6841783"/>
            <a:ext cx="5668223" cy="638175"/>
          </a:xfrm>
          <a:prstGeom prst="rect">
            <a:avLst/>
          </a:prstGeom>
        </p:spPr>
        <p:txBody>
          <a:bodyPr anchor="t" rtlCol="false" tIns="0" lIns="0" bIns="0" rIns="0">
            <a:spAutoFit/>
          </a:bodyPr>
          <a:lstStyle/>
          <a:p>
            <a:pPr algn="just">
              <a:lnSpc>
                <a:spcPts val="4950"/>
              </a:lnSpc>
            </a:pPr>
            <a:r>
              <a:rPr lang="en-US" sz="4500" u="sng">
                <a:solidFill>
                  <a:srgbClr val="361474"/>
                </a:solidFill>
                <a:latin typeface="Alike"/>
                <a:ea typeface="Alike"/>
                <a:cs typeface="Alike"/>
                <a:sym typeface="Alike"/>
              </a:rPr>
              <a:t>Group Members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355646" y="-1448305"/>
            <a:ext cx="3932354" cy="13183610"/>
            <a:chOff x="0" y="0"/>
            <a:chExt cx="1035682" cy="3472227"/>
          </a:xfrm>
        </p:grpSpPr>
        <p:sp>
          <p:nvSpPr>
            <p:cNvPr name="Freeform 4" id="4"/>
            <p:cNvSpPr/>
            <p:nvPr/>
          </p:nvSpPr>
          <p:spPr>
            <a:xfrm flipH="false" flipV="false" rot="0">
              <a:off x="0" y="0"/>
              <a:ext cx="1035682" cy="3472226"/>
            </a:xfrm>
            <a:custGeom>
              <a:avLst/>
              <a:gdLst/>
              <a:ahLst/>
              <a:cxnLst/>
              <a:rect r="r" b="b" t="t" l="l"/>
              <a:pathLst>
                <a:path h="3472226" w="1035682">
                  <a:moveTo>
                    <a:pt x="0" y="0"/>
                  </a:moveTo>
                  <a:lnTo>
                    <a:pt x="1035682" y="0"/>
                  </a:lnTo>
                  <a:lnTo>
                    <a:pt x="1035682" y="3472226"/>
                  </a:lnTo>
                  <a:lnTo>
                    <a:pt x="0" y="3472226"/>
                  </a:lnTo>
                  <a:close/>
                </a:path>
              </a:pathLst>
            </a:custGeom>
            <a:solidFill>
              <a:srgbClr val="200C46"/>
            </a:solidFill>
          </p:spPr>
        </p:sp>
        <p:sp>
          <p:nvSpPr>
            <p:cNvPr name="TextBox 5" id="5"/>
            <p:cNvSpPr txBox="true"/>
            <p:nvPr/>
          </p:nvSpPr>
          <p:spPr>
            <a:xfrm>
              <a:off x="0" y="-19050"/>
              <a:ext cx="1035682"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655869" y="-206115"/>
            <a:ext cx="4510336" cy="4510336"/>
          </a:xfrm>
          <a:custGeom>
            <a:avLst/>
            <a:gdLst/>
            <a:ahLst/>
            <a:cxnLst/>
            <a:rect r="r" b="b" t="t" l="l"/>
            <a:pathLst>
              <a:path h="4510336" w="4510336">
                <a:moveTo>
                  <a:pt x="0" y="0"/>
                </a:moveTo>
                <a:lnTo>
                  <a:pt x="4510336" y="0"/>
                </a:lnTo>
                <a:lnTo>
                  <a:pt x="4510336" y="4510337"/>
                </a:lnTo>
                <a:lnTo>
                  <a:pt x="0" y="45103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333320" y="1304448"/>
            <a:ext cx="47625" cy="1970849"/>
            <a:chOff x="0" y="0"/>
            <a:chExt cx="12543" cy="519071"/>
          </a:xfrm>
        </p:grpSpPr>
        <p:sp>
          <p:nvSpPr>
            <p:cNvPr name="Freeform 8" id="8"/>
            <p:cNvSpPr/>
            <p:nvPr/>
          </p:nvSpPr>
          <p:spPr>
            <a:xfrm flipH="false" flipV="false" rot="0">
              <a:off x="0" y="0"/>
              <a:ext cx="12543" cy="519071"/>
            </a:xfrm>
            <a:custGeom>
              <a:avLst/>
              <a:gdLst/>
              <a:ahLst/>
              <a:cxnLst/>
              <a:rect r="r" b="b" t="t" l="l"/>
              <a:pathLst>
                <a:path h="519071" w="12543">
                  <a:moveTo>
                    <a:pt x="0" y="0"/>
                  </a:moveTo>
                  <a:lnTo>
                    <a:pt x="12543" y="0"/>
                  </a:lnTo>
                  <a:lnTo>
                    <a:pt x="12543" y="519071"/>
                  </a:lnTo>
                  <a:lnTo>
                    <a:pt x="0" y="519071"/>
                  </a:lnTo>
                  <a:close/>
                </a:path>
              </a:pathLst>
            </a:custGeom>
            <a:solidFill>
              <a:srgbClr val="5E17EB"/>
            </a:solidFill>
            <a:ln cap="sq">
              <a:noFill/>
              <a:prstDash val="solid"/>
              <a:miter/>
            </a:ln>
          </p:spPr>
        </p:sp>
        <p:sp>
          <p:nvSpPr>
            <p:cNvPr name="TextBox 9" id="9"/>
            <p:cNvSpPr txBox="true"/>
            <p:nvPr/>
          </p:nvSpPr>
          <p:spPr>
            <a:xfrm>
              <a:off x="0" y="-19050"/>
              <a:ext cx="12543" cy="538121"/>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345226" y="3683429"/>
            <a:ext cx="47625" cy="1768192"/>
            <a:chOff x="0" y="0"/>
            <a:chExt cx="12543" cy="465697"/>
          </a:xfrm>
        </p:grpSpPr>
        <p:sp>
          <p:nvSpPr>
            <p:cNvPr name="Freeform 11" id="11"/>
            <p:cNvSpPr/>
            <p:nvPr/>
          </p:nvSpPr>
          <p:spPr>
            <a:xfrm flipH="false" flipV="false" rot="0">
              <a:off x="0" y="0"/>
              <a:ext cx="12543" cy="465697"/>
            </a:xfrm>
            <a:custGeom>
              <a:avLst/>
              <a:gdLst/>
              <a:ahLst/>
              <a:cxnLst/>
              <a:rect r="r" b="b" t="t" l="l"/>
              <a:pathLst>
                <a:path h="465697" w="12543">
                  <a:moveTo>
                    <a:pt x="0" y="0"/>
                  </a:moveTo>
                  <a:lnTo>
                    <a:pt x="12543" y="0"/>
                  </a:lnTo>
                  <a:lnTo>
                    <a:pt x="12543" y="465697"/>
                  </a:lnTo>
                  <a:lnTo>
                    <a:pt x="0" y="465697"/>
                  </a:lnTo>
                  <a:close/>
                </a:path>
              </a:pathLst>
            </a:custGeom>
            <a:solidFill>
              <a:srgbClr val="5E17EB"/>
            </a:solidFill>
            <a:ln cap="sq">
              <a:noFill/>
              <a:prstDash val="solid"/>
              <a:miter/>
            </a:ln>
          </p:spPr>
        </p:sp>
        <p:sp>
          <p:nvSpPr>
            <p:cNvPr name="TextBox 12" id="12"/>
            <p:cNvSpPr txBox="true"/>
            <p:nvPr/>
          </p:nvSpPr>
          <p:spPr>
            <a:xfrm>
              <a:off x="0" y="-19050"/>
              <a:ext cx="12543" cy="48474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3" id="13"/>
          <p:cNvGrpSpPr/>
          <p:nvPr/>
        </p:nvGrpSpPr>
        <p:grpSpPr>
          <a:xfrm rot="0">
            <a:off x="333320" y="5826554"/>
            <a:ext cx="47625" cy="1389980"/>
            <a:chOff x="0" y="0"/>
            <a:chExt cx="12543" cy="366085"/>
          </a:xfrm>
        </p:grpSpPr>
        <p:sp>
          <p:nvSpPr>
            <p:cNvPr name="Freeform 14" id="14"/>
            <p:cNvSpPr/>
            <p:nvPr/>
          </p:nvSpPr>
          <p:spPr>
            <a:xfrm flipH="false" flipV="false" rot="0">
              <a:off x="0" y="0"/>
              <a:ext cx="12543" cy="366085"/>
            </a:xfrm>
            <a:custGeom>
              <a:avLst/>
              <a:gdLst/>
              <a:ahLst/>
              <a:cxnLst/>
              <a:rect r="r" b="b" t="t" l="l"/>
              <a:pathLst>
                <a:path h="366085" w="12543">
                  <a:moveTo>
                    <a:pt x="0" y="0"/>
                  </a:moveTo>
                  <a:lnTo>
                    <a:pt x="12543" y="0"/>
                  </a:lnTo>
                  <a:lnTo>
                    <a:pt x="12543" y="366085"/>
                  </a:lnTo>
                  <a:lnTo>
                    <a:pt x="0" y="366085"/>
                  </a:lnTo>
                  <a:close/>
                </a:path>
              </a:pathLst>
            </a:custGeom>
            <a:solidFill>
              <a:srgbClr val="5E17EB"/>
            </a:solidFill>
            <a:ln cap="sq">
              <a:noFill/>
              <a:prstDash val="solid"/>
              <a:miter/>
            </a:ln>
          </p:spPr>
        </p:sp>
        <p:sp>
          <p:nvSpPr>
            <p:cNvPr name="TextBox 15" id="15"/>
            <p:cNvSpPr txBox="true"/>
            <p:nvPr/>
          </p:nvSpPr>
          <p:spPr>
            <a:xfrm>
              <a:off x="0" y="-19050"/>
              <a:ext cx="12543" cy="38513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6" id="16"/>
          <p:cNvGrpSpPr/>
          <p:nvPr/>
        </p:nvGrpSpPr>
        <p:grpSpPr>
          <a:xfrm rot="0">
            <a:off x="333320" y="7617254"/>
            <a:ext cx="47625" cy="1748470"/>
            <a:chOff x="0" y="0"/>
            <a:chExt cx="12543" cy="460502"/>
          </a:xfrm>
        </p:grpSpPr>
        <p:sp>
          <p:nvSpPr>
            <p:cNvPr name="Freeform 17" id="17"/>
            <p:cNvSpPr/>
            <p:nvPr/>
          </p:nvSpPr>
          <p:spPr>
            <a:xfrm flipH="false" flipV="false" rot="0">
              <a:off x="0" y="0"/>
              <a:ext cx="12543" cy="460502"/>
            </a:xfrm>
            <a:custGeom>
              <a:avLst/>
              <a:gdLst/>
              <a:ahLst/>
              <a:cxnLst/>
              <a:rect r="r" b="b" t="t" l="l"/>
              <a:pathLst>
                <a:path h="460502" w="12543">
                  <a:moveTo>
                    <a:pt x="0" y="0"/>
                  </a:moveTo>
                  <a:lnTo>
                    <a:pt x="12543" y="0"/>
                  </a:lnTo>
                  <a:lnTo>
                    <a:pt x="12543" y="460502"/>
                  </a:lnTo>
                  <a:lnTo>
                    <a:pt x="0" y="460502"/>
                  </a:lnTo>
                  <a:close/>
                </a:path>
              </a:pathLst>
            </a:custGeom>
            <a:solidFill>
              <a:srgbClr val="5E17EB"/>
            </a:solidFill>
            <a:ln cap="sq">
              <a:noFill/>
              <a:prstDash val="solid"/>
              <a:miter/>
            </a:ln>
          </p:spPr>
        </p:sp>
        <p:sp>
          <p:nvSpPr>
            <p:cNvPr name="TextBox 18" id="18"/>
            <p:cNvSpPr txBox="true"/>
            <p:nvPr/>
          </p:nvSpPr>
          <p:spPr>
            <a:xfrm>
              <a:off x="0" y="-19050"/>
              <a:ext cx="12543" cy="479552"/>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9" id="19"/>
          <p:cNvGrpSpPr/>
          <p:nvPr/>
        </p:nvGrpSpPr>
        <p:grpSpPr>
          <a:xfrm rot="0">
            <a:off x="6714881" y="7617254"/>
            <a:ext cx="47625" cy="1408735"/>
            <a:chOff x="0" y="0"/>
            <a:chExt cx="19883" cy="588142"/>
          </a:xfrm>
        </p:grpSpPr>
        <p:sp>
          <p:nvSpPr>
            <p:cNvPr name="Freeform 20" id="20"/>
            <p:cNvSpPr/>
            <p:nvPr/>
          </p:nvSpPr>
          <p:spPr>
            <a:xfrm flipH="false" flipV="false" rot="0">
              <a:off x="0" y="0"/>
              <a:ext cx="19883" cy="588142"/>
            </a:xfrm>
            <a:custGeom>
              <a:avLst/>
              <a:gdLst/>
              <a:ahLst/>
              <a:cxnLst/>
              <a:rect r="r" b="b" t="t" l="l"/>
              <a:pathLst>
                <a:path h="588142" w="19883">
                  <a:moveTo>
                    <a:pt x="0" y="0"/>
                  </a:moveTo>
                  <a:lnTo>
                    <a:pt x="19883" y="0"/>
                  </a:lnTo>
                  <a:lnTo>
                    <a:pt x="19883" y="588142"/>
                  </a:lnTo>
                  <a:lnTo>
                    <a:pt x="0" y="588142"/>
                  </a:lnTo>
                  <a:close/>
                </a:path>
              </a:pathLst>
            </a:custGeom>
            <a:solidFill>
              <a:srgbClr val="5E17EB"/>
            </a:solidFill>
            <a:ln cap="sq">
              <a:noFill/>
              <a:prstDash val="solid"/>
              <a:miter/>
            </a:ln>
          </p:spPr>
        </p:sp>
        <p:sp>
          <p:nvSpPr>
            <p:cNvPr name="TextBox 21" id="21"/>
            <p:cNvSpPr txBox="true"/>
            <p:nvPr/>
          </p:nvSpPr>
          <p:spPr>
            <a:xfrm>
              <a:off x="0" y="-19050"/>
              <a:ext cx="19883" cy="607192"/>
            </a:xfrm>
            <a:prstGeom prst="rect">
              <a:avLst/>
            </a:prstGeom>
          </p:spPr>
          <p:txBody>
            <a:bodyPr anchor="ctr" rtlCol="false" tIns="32047" lIns="32047" bIns="32047" rIns="32047"/>
            <a:lstStyle/>
            <a:p>
              <a:pPr algn="ctr" marL="0" indent="0" lvl="0">
                <a:lnSpc>
                  <a:spcPts val="2859"/>
                </a:lnSpc>
                <a:spcBef>
                  <a:spcPct val="0"/>
                </a:spcBef>
              </a:pPr>
            </a:p>
          </p:txBody>
        </p:sp>
      </p:grpSp>
      <p:grpSp>
        <p:nvGrpSpPr>
          <p:cNvPr name="Group 22" id="22"/>
          <p:cNvGrpSpPr/>
          <p:nvPr/>
        </p:nvGrpSpPr>
        <p:grpSpPr>
          <a:xfrm rot="0">
            <a:off x="6667256" y="3683429"/>
            <a:ext cx="47625" cy="3159254"/>
            <a:chOff x="0" y="0"/>
            <a:chExt cx="12543" cy="832067"/>
          </a:xfrm>
        </p:grpSpPr>
        <p:sp>
          <p:nvSpPr>
            <p:cNvPr name="Freeform 23" id="23"/>
            <p:cNvSpPr/>
            <p:nvPr/>
          </p:nvSpPr>
          <p:spPr>
            <a:xfrm flipH="false" flipV="false" rot="0">
              <a:off x="0" y="0"/>
              <a:ext cx="12543" cy="832067"/>
            </a:xfrm>
            <a:custGeom>
              <a:avLst/>
              <a:gdLst/>
              <a:ahLst/>
              <a:cxnLst/>
              <a:rect r="r" b="b" t="t" l="l"/>
              <a:pathLst>
                <a:path h="832067" w="12543">
                  <a:moveTo>
                    <a:pt x="0" y="0"/>
                  </a:moveTo>
                  <a:lnTo>
                    <a:pt x="12543" y="0"/>
                  </a:lnTo>
                  <a:lnTo>
                    <a:pt x="12543" y="832067"/>
                  </a:lnTo>
                  <a:lnTo>
                    <a:pt x="0" y="832067"/>
                  </a:lnTo>
                  <a:close/>
                </a:path>
              </a:pathLst>
            </a:custGeom>
            <a:solidFill>
              <a:srgbClr val="5E17EB"/>
            </a:solidFill>
            <a:ln cap="sq">
              <a:noFill/>
              <a:prstDash val="solid"/>
              <a:miter/>
            </a:ln>
          </p:spPr>
        </p:sp>
        <p:sp>
          <p:nvSpPr>
            <p:cNvPr name="TextBox 24" id="24"/>
            <p:cNvSpPr txBox="true"/>
            <p:nvPr/>
          </p:nvSpPr>
          <p:spPr>
            <a:xfrm>
              <a:off x="0" y="-19050"/>
              <a:ext cx="12543" cy="851117"/>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25" id="25"/>
          <p:cNvSpPr/>
          <p:nvPr/>
        </p:nvSpPr>
        <p:spPr>
          <a:xfrm flipH="false" flipV="false" rot="0">
            <a:off x="14117521" y="186519"/>
            <a:ext cx="3634478" cy="3747777"/>
          </a:xfrm>
          <a:custGeom>
            <a:avLst/>
            <a:gdLst/>
            <a:ahLst/>
            <a:cxnLst/>
            <a:rect r="r" b="b" t="t" l="l"/>
            <a:pathLst>
              <a:path h="3747777" w="3634478">
                <a:moveTo>
                  <a:pt x="0" y="0"/>
                </a:moveTo>
                <a:lnTo>
                  <a:pt x="3634478" y="0"/>
                </a:lnTo>
                <a:lnTo>
                  <a:pt x="3634478" y="3747777"/>
                </a:lnTo>
                <a:lnTo>
                  <a:pt x="0" y="3747777"/>
                </a:lnTo>
                <a:lnTo>
                  <a:pt x="0" y="0"/>
                </a:lnTo>
                <a:close/>
              </a:path>
            </a:pathLst>
          </a:custGeom>
          <a:blipFill>
            <a:blip r:embed="rId6"/>
            <a:stretch>
              <a:fillRect l="-1539" t="0" r="-233" b="-8906"/>
            </a:stretch>
          </a:blipFill>
          <a:ln cap="rnd">
            <a:noFill/>
            <a:prstDash val="solid"/>
            <a:round/>
          </a:ln>
        </p:spPr>
      </p:sp>
      <p:sp>
        <p:nvSpPr>
          <p:cNvPr name="TextBox 26" id="26"/>
          <p:cNvSpPr txBox="true"/>
          <p:nvPr/>
        </p:nvSpPr>
        <p:spPr>
          <a:xfrm rot="0">
            <a:off x="3802875" y="401211"/>
            <a:ext cx="5824011" cy="627489"/>
          </a:xfrm>
          <a:prstGeom prst="rect">
            <a:avLst/>
          </a:prstGeom>
        </p:spPr>
        <p:txBody>
          <a:bodyPr anchor="t" rtlCol="false" tIns="0" lIns="0" bIns="0" rIns="0">
            <a:spAutoFit/>
          </a:bodyPr>
          <a:lstStyle/>
          <a:p>
            <a:pPr algn="ctr">
              <a:lnSpc>
                <a:spcPts val="4959"/>
              </a:lnSpc>
            </a:pPr>
            <a:r>
              <a:rPr lang="en-US" b="true" sz="4312" spc="-86">
                <a:solidFill>
                  <a:srgbClr val="361474"/>
                </a:solidFill>
                <a:latin typeface="Open Sauce Bold"/>
                <a:ea typeface="Open Sauce Bold"/>
                <a:cs typeface="Open Sauce Bold"/>
                <a:sym typeface="Open Sauce Bold"/>
              </a:rPr>
              <a:t>Female User </a:t>
            </a:r>
            <a:r>
              <a:rPr lang="en-US" b="true" sz="4312" spc="-86">
                <a:solidFill>
                  <a:srgbClr val="361474"/>
                </a:solidFill>
                <a:latin typeface="Open Sauce Bold"/>
                <a:ea typeface="Open Sauce Bold"/>
                <a:cs typeface="Open Sauce Bold"/>
                <a:sym typeface="Open Sauce Bold"/>
              </a:rPr>
              <a:t>Persona</a:t>
            </a:r>
          </a:p>
        </p:txBody>
      </p:sp>
      <p:sp>
        <p:nvSpPr>
          <p:cNvPr name="TextBox 27" id="27"/>
          <p:cNvSpPr txBox="true"/>
          <p:nvPr/>
        </p:nvSpPr>
        <p:spPr>
          <a:xfrm rot="0">
            <a:off x="14658214" y="4427344"/>
            <a:ext cx="2789111" cy="467995"/>
          </a:xfrm>
          <a:prstGeom prst="rect">
            <a:avLst/>
          </a:prstGeom>
        </p:spPr>
        <p:txBody>
          <a:bodyPr anchor="t" rtlCol="false" tIns="0" lIns="0" bIns="0" rIns="0">
            <a:spAutoFit/>
          </a:bodyPr>
          <a:lstStyle/>
          <a:p>
            <a:pPr algn="l">
              <a:lnSpc>
                <a:spcPts val="3770"/>
              </a:lnSpc>
              <a:spcBef>
                <a:spcPct val="0"/>
              </a:spcBef>
            </a:pPr>
            <a:r>
              <a:rPr lang="en-US" b="true" sz="2900">
                <a:solidFill>
                  <a:srgbClr val="FDFBFB"/>
                </a:solidFill>
                <a:latin typeface="Open Sauce Bold"/>
                <a:ea typeface="Open Sauce Bold"/>
                <a:cs typeface="Open Sauce Bold"/>
                <a:sym typeface="Open Sauce Bold"/>
              </a:rPr>
              <a:t>Khushi Mehta</a:t>
            </a:r>
          </a:p>
        </p:txBody>
      </p:sp>
      <p:sp>
        <p:nvSpPr>
          <p:cNvPr name="TextBox 28" id="28"/>
          <p:cNvSpPr txBox="true"/>
          <p:nvPr/>
        </p:nvSpPr>
        <p:spPr>
          <a:xfrm rot="0">
            <a:off x="14658214" y="4983592"/>
            <a:ext cx="1416487" cy="467995"/>
          </a:xfrm>
          <a:prstGeom prst="rect">
            <a:avLst/>
          </a:prstGeom>
        </p:spPr>
        <p:txBody>
          <a:bodyPr anchor="t" rtlCol="false" tIns="0" lIns="0" bIns="0" rIns="0">
            <a:spAutoFit/>
          </a:bodyPr>
          <a:lstStyle/>
          <a:p>
            <a:pPr algn="l">
              <a:lnSpc>
                <a:spcPts val="3770"/>
              </a:lnSpc>
              <a:spcBef>
                <a:spcPct val="0"/>
              </a:spcBef>
            </a:pPr>
            <a:r>
              <a:rPr lang="en-US" b="true" sz="2900">
                <a:solidFill>
                  <a:srgbClr val="FDFBFB"/>
                </a:solidFill>
                <a:latin typeface="Open Sauce Bold"/>
                <a:ea typeface="Open Sauce Bold"/>
                <a:cs typeface="Open Sauce Bold"/>
                <a:sym typeface="Open Sauce Bold"/>
              </a:rPr>
              <a:t>Age  28</a:t>
            </a:r>
          </a:p>
        </p:txBody>
      </p:sp>
      <p:sp>
        <p:nvSpPr>
          <p:cNvPr name="TextBox 29" id="29"/>
          <p:cNvSpPr txBox="true"/>
          <p:nvPr/>
        </p:nvSpPr>
        <p:spPr>
          <a:xfrm rot="0">
            <a:off x="14658214" y="5575412"/>
            <a:ext cx="3768209" cy="1270777"/>
          </a:xfrm>
          <a:prstGeom prst="rect">
            <a:avLst/>
          </a:prstGeom>
        </p:spPr>
        <p:txBody>
          <a:bodyPr anchor="t" rtlCol="false" tIns="0" lIns="0" bIns="0" rIns="0">
            <a:spAutoFit/>
          </a:bodyPr>
          <a:lstStyle/>
          <a:p>
            <a:pPr algn="ctr">
              <a:lnSpc>
                <a:spcPts val="3770"/>
              </a:lnSpc>
            </a:pPr>
            <a:r>
              <a:rPr lang="en-US" sz="2900" b="true">
                <a:solidFill>
                  <a:srgbClr val="FDFBFB"/>
                </a:solidFill>
                <a:latin typeface="Open Sauce Bold"/>
                <a:ea typeface="Open Sauce Bold"/>
                <a:cs typeface="Open Sauce Bold"/>
                <a:sym typeface="Open Sauce Bold"/>
              </a:rPr>
              <a:t>Marketing Manager  </a:t>
            </a:r>
          </a:p>
          <a:p>
            <a:pPr algn="ctr">
              <a:lnSpc>
                <a:spcPts val="3220"/>
              </a:lnSpc>
            </a:pPr>
          </a:p>
          <a:p>
            <a:pPr algn="ctr">
              <a:lnSpc>
                <a:spcPts val="3220"/>
              </a:lnSpc>
              <a:spcBef>
                <a:spcPct val="0"/>
              </a:spcBef>
            </a:pPr>
          </a:p>
        </p:txBody>
      </p:sp>
      <p:sp>
        <p:nvSpPr>
          <p:cNvPr name="TextBox 30" id="30"/>
          <p:cNvSpPr txBox="true"/>
          <p:nvPr/>
        </p:nvSpPr>
        <p:spPr>
          <a:xfrm rot="0">
            <a:off x="14658214" y="6276548"/>
            <a:ext cx="2521982" cy="944245"/>
          </a:xfrm>
          <a:prstGeom prst="rect">
            <a:avLst/>
          </a:prstGeom>
        </p:spPr>
        <p:txBody>
          <a:bodyPr anchor="t" rtlCol="false" tIns="0" lIns="0" bIns="0" rIns="0">
            <a:spAutoFit/>
          </a:bodyPr>
          <a:lstStyle/>
          <a:p>
            <a:pPr algn="l">
              <a:lnSpc>
                <a:spcPts val="3770"/>
              </a:lnSpc>
            </a:pPr>
            <a:r>
              <a:rPr lang="en-US" sz="2900" b="true">
                <a:solidFill>
                  <a:srgbClr val="FDFBFB"/>
                </a:solidFill>
                <a:latin typeface="Open Sauce Bold"/>
                <a:ea typeface="Open Sauce Bold"/>
                <a:cs typeface="Open Sauce Bold"/>
                <a:sym typeface="Open Sauce Bold"/>
              </a:rPr>
              <a:t>Surat, Gujarat</a:t>
            </a:r>
          </a:p>
          <a:p>
            <a:pPr algn="l">
              <a:lnSpc>
                <a:spcPts val="3770"/>
              </a:lnSpc>
              <a:spcBef>
                <a:spcPct val="0"/>
              </a:spcBef>
            </a:pPr>
          </a:p>
        </p:txBody>
      </p:sp>
      <p:sp>
        <p:nvSpPr>
          <p:cNvPr name="TextBox 31" id="31"/>
          <p:cNvSpPr txBox="true"/>
          <p:nvPr/>
        </p:nvSpPr>
        <p:spPr>
          <a:xfrm rot="0">
            <a:off x="622229" y="1868772"/>
            <a:ext cx="11486791" cy="1054100"/>
          </a:xfrm>
          <a:prstGeom prst="rect">
            <a:avLst/>
          </a:prstGeom>
        </p:spPr>
        <p:txBody>
          <a:bodyPr anchor="t" rtlCol="false" tIns="0" lIns="0" bIns="0" rIns="0">
            <a:spAutoFit/>
          </a:bodyPr>
          <a:lstStyle/>
          <a:p>
            <a:pPr algn="just">
              <a:lnSpc>
                <a:spcPts val="2800"/>
              </a:lnSpc>
            </a:pPr>
            <a:r>
              <a:rPr lang="en-US" sz="2000" spc="-40">
                <a:solidFill>
                  <a:srgbClr val="361474"/>
                </a:solidFill>
                <a:latin typeface="Open Sauce"/>
                <a:ea typeface="Open Sauce"/>
                <a:cs typeface="Open Sauce"/>
                <a:sym typeface="Open Sauce"/>
              </a:rPr>
              <a:t>Khushi is a busy professional who enjoys watching movies and TV series in her downtime. She values personalized recommendations and often uses entertainment apps to relax after a long day. She prefers apps that are easy to navigate and offer a wide variety of content.</a:t>
            </a:r>
          </a:p>
        </p:txBody>
      </p:sp>
      <p:sp>
        <p:nvSpPr>
          <p:cNvPr name="TextBox 32" id="32"/>
          <p:cNvSpPr txBox="true"/>
          <p:nvPr/>
        </p:nvSpPr>
        <p:spPr>
          <a:xfrm rot="0">
            <a:off x="622229" y="1313973"/>
            <a:ext cx="4397963" cy="368300"/>
          </a:xfrm>
          <a:prstGeom prst="rect">
            <a:avLst/>
          </a:prstGeom>
        </p:spPr>
        <p:txBody>
          <a:bodyPr anchor="t" rtlCol="false" tIns="0" lIns="0" bIns="0" rIns="0">
            <a:spAutoFit/>
          </a:bodyPr>
          <a:lstStyle/>
          <a:p>
            <a:pPr algn="l">
              <a:lnSpc>
                <a:spcPts val="2874"/>
              </a:lnSpc>
            </a:pPr>
            <a:r>
              <a:rPr lang="en-US" sz="2499" spc="-49" b="true">
                <a:solidFill>
                  <a:srgbClr val="361474"/>
                </a:solidFill>
                <a:latin typeface="Open Sauce Bold"/>
                <a:ea typeface="Open Sauce Bold"/>
                <a:cs typeface="Open Sauce Bold"/>
                <a:sym typeface="Open Sauce Bold"/>
              </a:rPr>
              <a:t>DESCRIPTION</a:t>
            </a:r>
          </a:p>
        </p:txBody>
      </p:sp>
      <p:sp>
        <p:nvSpPr>
          <p:cNvPr name="TextBox 33" id="33"/>
          <p:cNvSpPr txBox="true"/>
          <p:nvPr/>
        </p:nvSpPr>
        <p:spPr>
          <a:xfrm rot="0">
            <a:off x="534868" y="3635804"/>
            <a:ext cx="5375404" cy="2543175"/>
          </a:xfrm>
          <a:prstGeom prst="rect">
            <a:avLst/>
          </a:prstGeom>
        </p:spPr>
        <p:txBody>
          <a:bodyPr anchor="t" rtlCol="false" tIns="0" lIns="0" bIns="0" rIns="0">
            <a:spAutoFit/>
          </a:bodyPr>
          <a:lstStyle/>
          <a:p>
            <a:pPr algn="just">
              <a:lnSpc>
                <a:spcPts val="3499"/>
              </a:lnSpc>
            </a:pPr>
            <a:r>
              <a:rPr lang="en-US" b="true" sz="2499" spc="-49">
                <a:solidFill>
                  <a:srgbClr val="361474"/>
                </a:solidFill>
                <a:latin typeface="Open Sauce Bold"/>
                <a:ea typeface="Open Sauce Bold"/>
                <a:cs typeface="Open Sauce Bold"/>
                <a:sym typeface="Open Sauce Bold"/>
              </a:rPr>
              <a:t>GOALS</a:t>
            </a:r>
          </a:p>
          <a:p>
            <a:pPr algn="just">
              <a:lnSpc>
                <a:spcPts val="2800"/>
              </a:lnSpc>
            </a:pPr>
            <a:r>
              <a:rPr lang="en-US" sz="2000" spc="-40">
                <a:solidFill>
                  <a:srgbClr val="361474"/>
                </a:solidFill>
                <a:latin typeface="Open Sauce"/>
                <a:ea typeface="Open Sauce"/>
                <a:cs typeface="Open Sauce"/>
                <a:sym typeface="Open Sauce"/>
              </a:rPr>
              <a:t>Wants an app that offers personalized content suggestions  </a:t>
            </a:r>
          </a:p>
          <a:p>
            <a:pPr algn="just">
              <a:lnSpc>
                <a:spcPts val="2800"/>
              </a:lnSpc>
            </a:pPr>
            <a:r>
              <a:rPr lang="en-US" sz="2000" spc="-40">
                <a:solidFill>
                  <a:srgbClr val="361474"/>
                </a:solidFill>
                <a:latin typeface="Open Sauce"/>
                <a:ea typeface="Open Sauce"/>
                <a:cs typeface="Open Sauce"/>
                <a:sym typeface="Open Sauce"/>
              </a:rPr>
              <a:t>Prefers apps with a clean and attractive design  </a:t>
            </a:r>
          </a:p>
          <a:p>
            <a:pPr algn="just">
              <a:lnSpc>
                <a:spcPts val="2800"/>
              </a:lnSpc>
            </a:pPr>
          </a:p>
          <a:p>
            <a:pPr algn="just">
              <a:lnSpc>
                <a:spcPts val="2800"/>
              </a:lnSpc>
            </a:pPr>
          </a:p>
        </p:txBody>
      </p:sp>
      <p:sp>
        <p:nvSpPr>
          <p:cNvPr name="TextBox 34" id="34"/>
          <p:cNvSpPr txBox="true"/>
          <p:nvPr/>
        </p:nvSpPr>
        <p:spPr>
          <a:xfrm rot="0">
            <a:off x="546775" y="5778929"/>
            <a:ext cx="5375404" cy="1838325"/>
          </a:xfrm>
          <a:prstGeom prst="rect">
            <a:avLst/>
          </a:prstGeom>
        </p:spPr>
        <p:txBody>
          <a:bodyPr anchor="t" rtlCol="false" tIns="0" lIns="0" bIns="0" rIns="0">
            <a:spAutoFit/>
          </a:bodyPr>
          <a:lstStyle/>
          <a:p>
            <a:pPr algn="just">
              <a:lnSpc>
                <a:spcPts val="3499"/>
              </a:lnSpc>
            </a:pPr>
            <a:r>
              <a:rPr lang="en-US" b="true" sz="2499" spc="-49">
                <a:solidFill>
                  <a:srgbClr val="361474"/>
                </a:solidFill>
                <a:latin typeface="Open Sauce Bold"/>
                <a:ea typeface="Open Sauce Bold"/>
                <a:cs typeface="Open Sauce Bold"/>
                <a:sym typeface="Open Sauce Bold"/>
              </a:rPr>
              <a:t>FRUSTRATIONS</a:t>
            </a:r>
          </a:p>
          <a:p>
            <a:pPr algn="just">
              <a:lnSpc>
                <a:spcPts val="2800"/>
              </a:lnSpc>
            </a:pPr>
            <a:r>
              <a:rPr lang="en-US" sz="2000" spc="-40">
                <a:solidFill>
                  <a:srgbClr val="361474"/>
                </a:solidFill>
                <a:latin typeface="Open Sauce"/>
                <a:ea typeface="Open Sauce"/>
                <a:cs typeface="Open Sauce"/>
                <a:sym typeface="Open Sauce"/>
              </a:rPr>
              <a:t>Dislikes too many ads in the app </a:t>
            </a:r>
          </a:p>
          <a:p>
            <a:pPr algn="just">
              <a:lnSpc>
                <a:spcPts val="2800"/>
              </a:lnSpc>
            </a:pPr>
            <a:r>
              <a:rPr lang="en-US" sz="2000" spc="-40">
                <a:solidFill>
                  <a:srgbClr val="361474"/>
                </a:solidFill>
                <a:latin typeface="Open Sauce"/>
                <a:ea typeface="Open Sauce"/>
                <a:cs typeface="Open Sauce"/>
                <a:sym typeface="Open Sauce"/>
              </a:rPr>
              <a:t>Finds it hard to search for specific content sometimes</a:t>
            </a:r>
          </a:p>
          <a:p>
            <a:pPr algn="just">
              <a:lnSpc>
                <a:spcPts val="2800"/>
              </a:lnSpc>
            </a:pPr>
          </a:p>
        </p:txBody>
      </p:sp>
      <p:sp>
        <p:nvSpPr>
          <p:cNvPr name="TextBox 35" id="35"/>
          <p:cNvSpPr txBox="true"/>
          <p:nvPr/>
        </p:nvSpPr>
        <p:spPr>
          <a:xfrm rot="0">
            <a:off x="522962" y="7569629"/>
            <a:ext cx="5375404" cy="3248025"/>
          </a:xfrm>
          <a:prstGeom prst="rect">
            <a:avLst/>
          </a:prstGeom>
        </p:spPr>
        <p:txBody>
          <a:bodyPr anchor="t" rtlCol="false" tIns="0" lIns="0" bIns="0" rIns="0">
            <a:spAutoFit/>
          </a:bodyPr>
          <a:lstStyle/>
          <a:p>
            <a:pPr algn="just">
              <a:lnSpc>
                <a:spcPts val="3499"/>
              </a:lnSpc>
            </a:pPr>
            <a:r>
              <a:rPr lang="en-US" b="true" sz="2499" spc="-49">
                <a:solidFill>
                  <a:srgbClr val="361474"/>
                </a:solidFill>
                <a:latin typeface="Open Sauce Bold"/>
                <a:ea typeface="Open Sauce Bold"/>
                <a:cs typeface="Open Sauce Bold"/>
                <a:sym typeface="Open Sauce Bold"/>
              </a:rPr>
              <a:t>HOBBIES AND </a:t>
            </a:r>
            <a:r>
              <a:rPr lang="en-US" b="true" sz="2499" spc="-49">
                <a:solidFill>
                  <a:srgbClr val="361474"/>
                </a:solidFill>
                <a:latin typeface="Open Sauce Bold"/>
                <a:ea typeface="Open Sauce Bold"/>
                <a:cs typeface="Open Sauce Bold"/>
                <a:sym typeface="Open Sauce Bold"/>
              </a:rPr>
              <a:t>INTERESTS</a:t>
            </a:r>
          </a:p>
          <a:p>
            <a:pPr algn="just">
              <a:lnSpc>
                <a:spcPts val="2800"/>
              </a:lnSpc>
            </a:pPr>
            <a:r>
              <a:rPr lang="en-US" sz="2000" spc="-40">
                <a:solidFill>
                  <a:srgbClr val="361474"/>
                </a:solidFill>
                <a:latin typeface="Open Sauce"/>
                <a:ea typeface="Open Sauce"/>
                <a:cs typeface="Open Sauce"/>
                <a:sym typeface="Open Sauce"/>
              </a:rPr>
              <a:t>Watching Dramas &amp; comedies</a:t>
            </a:r>
          </a:p>
          <a:p>
            <a:pPr algn="just">
              <a:lnSpc>
                <a:spcPts val="2800"/>
              </a:lnSpc>
            </a:pPr>
            <a:r>
              <a:rPr lang="en-US" sz="2000" spc="-40">
                <a:solidFill>
                  <a:srgbClr val="361474"/>
                </a:solidFill>
                <a:latin typeface="Open Sauce"/>
                <a:ea typeface="Open Sauce"/>
                <a:cs typeface="Open Sauce"/>
                <a:sym typeface="Open Sauce"/>
              </a:rPr>
              <a:t>Story Reading</a:t>
            </a:r>
          </a:p>
          <a:p>
            <a:pPr algn="just">
              <a:lnSpc>
                <a:spcPts val="2800"/>
              </a:lnSpc>
            </a:pPr>
            <a:r>
              <a:rPr lang="en-US" sz="2000" spc="-40">
                <a:solidFill>
                  <a:srgbClr val="361474"/>
                </a:solidFill>
                <a:latin typeface="Open Sauce"/>
                <a:ea typeface="Open Sauce"/>
                <a:cs typeface="Open Sauce"/>
                <a:sym typeface="Open Sauce"/>
              </a:rPr>
              <a:t>Podcasts</a:t>
            </a:r>
          </a:p>
          <a:p>
            <a:pPr algn="just">
              <a:lnSpc>
                <a:spcPts val="2800"/>
              </a:lnSpc>
            </a:pPr>
            <a:r>
              <a:rPr lang="en-US" sz="2000" spc="-40">
                <a:solidFill>
                  <a:srgbClr val="361474"/>
                </a:solidFill>
                <a:latin typeface="Open Sauce"/>
                <a:ea typeface="Open Sauce"/>
                <a:cs typeface="Open Sauce"/>
                <a:sym typeface="Open Sauce"/>
              </a:rPr>
              <a:t>Cultural Events</a:t>
            </a:r>
          </a:p>
          <a:p>
            <a:pPr algn="just">
              <a:lnSpc>
                <a:spcPts val="2800"/>
              </a:lnSpc>
            </a:pPr>
          </a:p>
          <a:p>
            <a:pPr algn="just">
              <a:lnSpc>
                <a:spcPts val="2800"/>
              </a:lnSpc>
            </a:pPr>
          </a:p>
          <a:p>
            <a:pPr algn="just">
              <a:lnSpc>
                <a:spcPts val="2800"/>
              </a:lnSpc>
            </a:pPr>
          </a:p>
          <a:p>
            <a:pPr algn="just">
              <a:lnSpc>
                <a:spcPts val="2800"/>
              </a:lnSpc>
            </a:pPr>
          </a:p>
        </p:txBody>
      </p:sp>
      <p:sp>
        <p:nvSpPr>
          <p:cNvPr name="TextBox 36" id="36"/>
          <p:cNvSpPr txBox="true"/>
          <p:nvPr/>
        </p:nvSpPr>
        <p:spPr>
          <a:xfrm rot="0">
            <a:off x="6852096" y="7569629"/>
            <a:ext cx="3391033" cy="2371577"/>
          </a:xfrm>
          <a:prstGeom prst="rect">
            <a:avLst/>
          </a:prstGeom>
        </p:spPr>
        <p:txBody>
          <a:bodyPr anchor="t" rtlCol="false" tIns="0" lIns="0" bIns="0" rIns="0">
            <a:spAutoFit/>
          </a:bodyPr>
          <a:lstStyle/>
          <a:p>
            <a:pPr algn="just">
              <a:lnSpc>
                <a:spcPts val="3499"/>
              </a:lnSpc>
            </a:pPr>
            <a:r>
              <a:rPr lang="en-US" b="true" sz="2499" spc="-49">
                <a:solidFill>
                  <a:srgbClr val="361474"/>
                </a:solidFill>
                <a:latin typeface="Open Sauce Bold"/>
                <a:ea typeface="Open Sauce Bold"/>
                <a:cs typeface="Open Sauce Bold"/>
                <a:sym typeface="Open Sauce Bold"/>
              </a:rPr>
              <a:t>MOTIVATIONS</a:t>
            </a:r>
          </a:p>
          <a:p>
            <a:pPr algn="just">
              <a:lnSpc>
                <a:spcPts val="2800"/>
              </a:lnSpc>
            </a:pPr>
            <a:r>
              <a:rPr lang="en-US" sz="2000" spc="-40">
                <a:solidFill>
                  <a:srgbClr val="361474"/>
                </a:solidFill>
                <a:latin typeface="Open Sauce"/>
                <a:ea typeface="Open Sauce"/>
                <a:cs typeface="Open Sauce"/>
                <a:sym typeface="Open Sauce"/>
              </a:rPr>
              <a:t>R</a:t>
            </a:r>
            <a:r>
              <a:rPr lang="en-US" sz="2000" spc="-40">
                <a:solidFill>
                  <a:srgbClr val="361474"/>
                </a:solidFill>
                <a:latin typeface="Open Sauce"/>
                <a:ea typeface="Open Sauce"/>
                <a:cs typeface="Open Sauce"/>
                <a:sym typeface="Open Sauce"/>
              </a:rPr>
              <a:t>elaxation &amp; Escape</a:t>
            </a:r>
          </a:p>
          <a:p>
            <a:pPr algn="just">
              <a:lnSpc>
                <a:spcPts val="2800"/>
              </a:lnSpc>
            </a:pPr>
            <a:r>
              <a:rPr lang="en-US" sz="2000" spc="-40">
                <a:solidFill>
                  <a:srgbClr val="361474"/>
                </a:solidFill>
                <a:latin typeface="Open Sauce"/>
                <a:ea typeface="Open Sauce"/>
                <a:cs typeface="Open Sauce"/>
                <a:sym typeface="Open Sauce"/>
              </a:rPr>
              <a:t>Stay Culturally Updated</a:t>
            </a:r>
          </a:p>
          <a:p>
            <a:pPr algn="just">
              <a:lnSpc>
                <a:spcPts val="2800"/>
              </a:lnSpc>
            </a:pPr>
            <a:r>
              <a:rPr lang="en-US" sz="2000" spc="-40">
                <a:solidFill>
                  <a:srgbClr val="361474"/>
                </a:solidFill>
                <a:latin typeface="Open Sauce"/>
                <a:ea typeface="Open Sauce"/>
                <a:cs typeface="Open Sauce"/>
                <a:sym typeface="Open Sauce"/>
              </a:rPr>
              <a:t>Social Connection</a:t>
            </a:r>
          </a:p>
          <a:p>
            <a:pPr algn="just">
              <a:lnSpc>
                <a:spcPts val="1766"/>
              </a:lnSpc>
            </a:pPr>
          </a:p>
          <a:p>
            <a:pPr algn="just">
              <a:lnSpc>
                <a:spcPts val="1766"/>
              </a:lnSpc>
            </a:pPr>
          </a:p>
          <a:p>
            <a:pPr algn="just">
              <a:lnSpc>
                <a:spcPts val="1766"/>
              </a:lnSpc>
            </a:pPr>
          </a:p>
          <a:p>
            <a:pPr algn="just">
              <a:lnSpc>
                <a:spcPts val="1766"/>
              </a:lnSpc>
            </a:pPr>
          </a:p>
        </p:txBody>
      </p:sp>
      <p:sp>
        <p:nvSpPr>
          <p:cNvPr name="TextBox 37" id="37"/>
          <p:cNvSpPr txBox="true"/>
          <p:nvPr/>
        </p:nvSpPr>
        <p:spPr>
          <a:xfrm rot="0">
            <a:off x="6852416" y="3635804"/>
            <a:ext cx="7265105" cy="3600450"/>
          </a:xfrm>
          <a:prstGeom prst="rect">
            <a:avLst/>
          </a:prstGeom>
        </p:spPr>
        <p:txBody>
          <a:bodyPr anchor="t" rtlCol="false" tIns="0" lIns="0" bIns="0" rIns="0">
            <a:spAutoFit/>
          </a:bodyPr>
          <a:lstStyle/>
          <a:p>
            <a:pPr algn="just">
              <a:lnSpc>
                <a:spcPts val="3499"/>
              </a:lnSpc>
            </a:pPr>
            <a:r>
              <a:rPr lang="en-US" b="true" sz="2499" spc="-49">
                <a:solidFill>
                  <a:srgbClr val="361474"/>
                </a:solidFill>
                <a:latin typeface="Open Sauce Bold"/>
                <a:ea typeface="Open Sauce Bold"/>
                <a:cs typeface="Open Sauce Bold"/>
                <a:sym typeface="Open Sauce Bold"/>
              </a:rPr>
              <a:t>ENTERTAINMENT PREFERENCE</a:t>
            </a:r>
          </a:p>
          <a:p>
            <a:pPr algn="just">
              <a:lnSpc>
                <a:spcPts val="2800"/>
              </a:lnSpc>
            </a:pPr>
            <a:r>
              <a:rPr lang="en-US" sz="2000" spc="-40">
                <a:solidFill>
                  <a:srgbClr val="361474"/>
                </a:solidFill>
                <a:latin typeface="Open Sauce"/>
                <a:ea typeface="Open Sauce"/>
                <a:cs typeface="Open Sauce"/>
                <a:sym typeface="Open Sauce"/>
              </a:rPr>
              <a:t>Most Used App: Netflix  </a:t>
            </a:r>
          </a:p>
          <a:p>
            <a:pPr algn="just">
              <a:lnSpc>
                <a:spcPts val="2800"/>
              </a:lnSpc>
            </a:pPr>
            <a:r>
              <a:rPr lang="en-US" sz="2000" spc="-40">
                <a:solidFill>
                  <a:srgbClr val="361474"/>
                </a:solidFill>
                <a:latin typeface="Open Sauce"/>
                <a:ea typeface="Open Sauce"/>
                <a:cs typeface="Open Sauce"/>
                <a:sym typeface="Open Sauce"/>
              </a:rPr>
              <a:t>Frequency of Use: Once a day  </a:t>
            </a:r>
          </a:p>
          <a:p>
            <a:pPr algn="just">
              <a:lnSpc>
                <a:spcPts val="2800"/>
              </a:lnSpc>
            </a:pPr>
            <a:r>
              <a:rPr lang="en-US" sz="2000" spc="-40">
                <a:solidFill>
                  <a:srgbClr val="361474"/>
                </a:solidFill>
                <a:latin typeface="Open Sauce"/>
                <a:ea typeface="Open Sauce"/>
                <a:cs typeface="Open Sauce"/>
                <a:sym typeface="Open Sauce"/>
              </a:rPr>
              <a:t>Preferred Content: Movies/Video Series  </a:t>
            </a:r>
          </a:p>
          <a:p>
            <a:pPr algn="just">
              <a:lnSpc>
                <a:spcPts val="2800"/>
              </a:lnSpc>
            </a:pPr>
            <a:r>
              <a:rPr lang="en-US" sz="2000" spc="-40">
                <a:solidFill>
                  <a:srgbClr val="361474"/>
                </a:solidFill>
                <a:latin typeface="Open Sauce"/>
                <a:ea typeface="Open Sauce"/>
                <a:cs typeface="Open Sauce"/>
                <a:sym typeface="Open Sauce"/>
              </a:rPr>
              <a:t>Favorite Features: Personal recommendations, High-quality streaming  </a:t>
            </a:r>
          </a:p>
          <a:p>
            <a:pPr algn="just">
              <a:lnSpc>
                <a:spcPts val="2800"/>
              </a:lnSpc>
            </a:pPr>
            <a:r>
              <a:rPr lang="en-US" sz="2000" spc="-40">
                <a:solidFill>
                  <a:srgbClr val="361474"/>
                </a:solidFill>
                <a:latin typeface="Open Sauce"/>
                <a:ea typeface="Open Sauce"/>
                <a:cs typeface="Open Sauce"/>
                <a:sym typeface="Open Sauce"/>
              </a:rPr>
              <a:t>Browsing Preference: Personal recommendations, Category and genres  </a:t>
            </a:r>
          </a:p>
          <a:p>
            <a:pPr algn="just">
              <a:lnSpc>
                <a:spcPts val="2800"/>
              </a:lnSpc>
            </a:pPr>
            <a:r>
              <a:rPr lang="en-US" sz="2000" spc="-40">
                <a:solidFill>
                  <a:srgbClr val="361474"/>
                </a:solidFill>
                <a:latin typeface="Open Sauce"/>
                <a:ea typeface="Open Sauce"/>
                <a:cs typeface="Open Sauce"/>
                <a:sym typeface="Open Sauce"/>
              </a:rPr>
              <a:t>Subscription Behavior: Subscribes monthly  </a:t>
            </a:r>
          </a:p>
          <a:p>
            <a:pPr algn="just">
              <a:lnSpc>
                <a:spcPts val="28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4006141" y="1120406"/>
            <a:ext cx="13131091" cy="13131091"/>
          </a:xfrm>
          <a:custGeom>
            <a:avLst/>
            <a:gdLst/>
            <a:ahLst/>
            <a:cxnLst/>
            <a:rect r="r" b="b" t="t" l="l"/>
            <a:pathLst>
              <a:path h="13131091" w="13131091">
                <a:moveTo>
                  <a:pt x="0" y="0"/>
                </a:moveTo>
                <a:lnTo>
                  <a:pt x="13131091" y="0"/>
                </a:lnTo>
                <a:lnTo>
                  <a:pt x="13131091" y="13131090"/>
                </a:lnTo>
                <a:lnTo>
                  <a:pt x="0" y="13131090"/>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637088" y="-5440663"/>
            <a:ext cx="12102391" cy="1210239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2857641" y="-3722560"/>
            <a:ext cx="8803317" cy="88033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40834" y="679099"/>
            <a:ext cx="5391198" cy="775403"/>
            <a:chOff x="0" y="0"/>
            <a:chExt cx="1475352" cy="212196"/>
          </a:xfrm>
        </p:grpSpPr>
        <p:sp>
          <p:nvSpPr>
            <p:cNvPr name="Freeform 10" id="10"/>
            <p:cNvSpPr/>
            <p:nvPr/>
          </p:nvSpPr>
          <p:spPr>
            <a:xfrm flipH="false" flipV="false" rot="0">
              <a:off x="0" y="0"/>
              <a:ext cx="1475352" cy="212196"/>
            </a:xfrm>
            <a:custGeom>
              <a:avLst/>
              <a:gdLst/>
              <a:ahLst/>
              <a:cxnLst/>
              <a:rect r="r" b="b" t="t" l="l"/>
              <a:pathLst>
                <a:path h="212196" w="1475352">
                  <a:moveTo>
                    <a:pt x="53133" y="0"/>
                  </a:moveTo>
                  <a:lnTo>
                    <a:pt x="1422219" y="0"/>
                  </a:lnTo>
                  <a:cubicBezTo>
                    <a:pt x="1451563" y="0"/>
                    <a:pt x="1475352" y="23788"/>
                    <a:pt x="1475352" y="53133"/>
                  </a:cubicBezTo>
                  <a:lnTo>
                    <a:pt x="1475352" y="159063"/>
                  </a:lnTo>
                  <a:cubicBezTo>
                    <a:pt x="1475352" y="173155"/>
                    <a:pt x="1469754" y="186670"/>
                    <a:pt x="1459789" y="196634"/>
                  </a:cubicBezTo>
                  <a:cubicBezTo>
                    <a:pt x="1449825" y="206598"/>
                    <a:pt x="1436310" y="212196"/>
                    <a:pt x="1422219" y="212196"/>
                  </a:cubicBezTo>
                  <a:lnTo>
                    <a:pt x="53133" y="212196"/>
                  </a:lnTo>
                  <a:cubicBezTo>
                    <a:pt x="39041" y="212196"/>
                    <a:pt x="25527" y="206598"/>
                    <a:pt x="15562" y="196634"/>
                  </a:cubicBezTo>
                  <a:cubicBezTo>
                    <a:pt x="5598" y="186670"/>
                    <a:pt x="0" y="173155"/>
                    <a:pt x="0" y="159063"/>
                  </a:cubicBezTo>
                  <a:lnTo>
                    <a:pt x="0" y="53133"/>
                  </a:lnTo>
                  <a:cubicBezTo>
                    <a:pt x="0" y="39041"/>
                    <a:pt x="5598" y="25527"/>
                    <a:pt x="15562" y="15562"/>
                  </a:cubicBezTo>
                  <a:cubicBezTo>
                    <a:pt x="25527" y="5598"/>
                    <a:pt x="39041" y="0"/>
                    <a:pt x="53133" y="0"/>
                  </a:cubicBezTo>
                  <a:close/>
                </a:path>
              </a:pathLst>
            </a:custGeom>
            <a:solidFill>
              <a:srgbClr val="361474"/>
            </a:solidFill>
          </p:spPr>
        </p:sp>
        <p:sp>
          <p:nvSpPr>
            <p:cNvPr name="TextBox 11" id="11"/>
            <p:cNvSpPr txBox="true"/>
            <p:nvPr/>
          </p:nvSpPr>
          <p:spPr>
            <a:xfrm>
              <a:off x="0" y="-28575"/>
              <a:ext cx="1475352" cy="240771"/>
            </a:xfrm>
            <a:prstGeom prst="rect">
              <a:avLst/>
            </a:prstGeom>
          </p:spPr>
          <p:txBody>
            <a:bodyPr anchor="ctr" rtlCol="false" tIns="50800" lIns="50800" bIns="50800" rIns="50800"/>
            <a:lstStyle/>
            <a:p>
              <a:pPr algn="ctr">
                <a:lnSpc>
                  <a:spcPts val="1960"/>
                </a:lnSpc>
              </a:pPr>
            </a:p>
          </p:txBody>
        </p:sp>
      </p:grpSp>
      <p:sp>
        <p:nvSpPr>
          <p:cNvPr name="TextBox 12" id="12"/>
          <p:cNvSpPr txBox="true"/>
          <p:nvPr/>
        </p:nvSpPr>
        <p:spPr>
          <a:xfrm rot="0">
            <a:off x="90567" y="752475"/>
            <a:ext cx="4696407"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Empathy Map</a:t>
            </a:r>
          </a:p>
        </p:txBody>
      </p:sp>
      <p:sp>
        <p:nvSpPr>
          <p:cNvPr name="AutoShape 13" id="13"/>
          <p:cNvSpPr/>
          <p:nvPr/>
        </p:nvSpPr>
        <p:spPr>
          <a:xfrm>
            <a:off x="9124950" y="1674822"/>
            <a:ext cx="0" cy="6492240"/>
          </a:xfrm>
          <a:prstGeom prst="line">
            <a:avLst/>
          </a:prstGeom>
          <a:ln cap="flat" w="38100">
            <a:solidFill>
              <a:srgbClr val="000000"/>
            </a:solidFill>
            <a:prstDash val="solid"/>
            <a:headEnd type="none" len="sm" w="sm"/>
            <a:tailEnd type="none" len="sm" w="sm"/>
          </a:ln>
        </p:spPr>
      </p:sp>
      <p:sp>
        <p:nvSpPr>
          <p:cNvPr name="AutoShape 14" id="14"/>
          <p:cNvSpPr/>
          <p:nvPr/>
        </p:nvSpPr>
        <p:spPr>
          <a:xfrm>
            <a:off x="5897880" y="5061707"/>
            <a:ext cx="6492240" cy="0"/>
          </a:xfrm>
          <a:prstGeom prst="line">
            <a:avLst/>
          </a:prstGeom>
          <a:ln cap="flat" w="38100">
            <a:solidFill>
              <a:srgbClr val="000000"/>
            </a:solidFill>
            <a:prstDash val="solid"/>
            <a:headEnd type="none" len="sm" w="sm"/>
            <a:tailEnd type="none" len="sm" w="sm"/>
          </a:ln>
        </p:spPr>
      </p:sp>
      <p:grpSp>
        <p:nvGrpSpPr>
          <p:cNvPr name="Group 15" id="15"/>
          <p:cNvGrpSpPr/>
          <p:nvPr/>
        </p:nvGrpSpPr>
        <p:grpSpPr>
          <a:xfrm rot="0">
            <a:off x="7341299" y="4184557"/>
            <a:ext cx="1524000" cy="721530"/>
            <a:chOff x="0" y="0"/>
            <a:chExt cx="401383" cy="190032"/>
          </a:xfrm>
        </p:grpSpPr>
        <p:sp>
          <p:nvSpPr>
            <p:cNvPr name="Freeform 16" id="16"/>
            <p:cNvSpPr/>
            <p:nvPr/>
          </p:nvSpPr>
          <p:spPr>
            <a:xfrm flipH="false" flipV="false" rot="0">
              <a:off x="0" y="0"/>
              <a:ext cx="401383" cy="190033"/>
            </a:xfrm>
            <a:custGeom>
              <a:avLst/>
              <a:gdLst/>
              <a:ahLst/>
              <a:cxnLst/>
              <a:rect r="r" b="b" t="t" l="l"/>
              <a:pathLst>
                <a:path h="190033" w="401383">
                  <a:moveTo>
                    <a:pt x="86360" y="0"/>
                  </a:moveTo>
                  <a:lnTo>
                    <a:pt x="315023" y="0"/>
                  </a:lnTo>
                  <a:cubicBezTo>
                    <a:pt x="337927" y="0"/>
                    <a:pt x="359893" y="9099"/>
                    <a:pt x="376088" y="25294"/>
                  </a:cubicBezTo>
                  <a:cubicBezTo>
                    <a:pt x="392284" y="41490"/>
                    <a:pt x="401383" y="63456"/>
                    <a:pt x="401383" y="86360"/>
                  </a:cubicBezTo>
                  <a:lnTo>
                    <a:pt x="401383" y="103672"/>
                  </a:lnTo>
                  <a:cubicBezTo>
                    <a:pt x="401383" y="126577"/>
                    <a:pt x="392284" y="148543"/>
                    <a:pt x="376088" y="164738"/>
                  </a:cubicBezTo>
                  <a:cubicBezTo>
                    <a:pt x="359893" y="180934"/>
                    <a:pt x="337927" y="190033"/>
                    <a:pt x="315023" y="190033"/>
                  </a:cubicBezTo>
                  <a:lnTo>
                    <a:pt x="86360" y="190033"/>
                  </a:lnTo>
                  <a:cubicBezTo>
                    <a:pt x="38665" y="190033"/>
                    <a:pt x="0" y="151368"/>
                    <a:pt x="0" y="103672"/>
                  </a:cubicBezTo>
                  <a:lnTo>
                    <a:pt x="0" y="86360"/>
                  </a:lnTo>
                  <a:cubicBezTo>
                    <a:pt x="0" y="38665"/>
                    <a:pt x="38665" y="0"/>
                    <a:pt x="86360" y="0"/>
                  </a:cubicBezTo>
                  <a:close/>
                </a:path>
              </a:pathLst>
            </a:custGeom>
            <a:solidFill>
              <a:srgbClr val="40207B"/>
            </a:solidFill>
          </p:spPr>
        </p:sp>
        <p:sp>
          <p:nvSpPr>
            <p:cNvPr name="TextBox 17" id="17"/>
            <p:cNvSpPr txBox="true"/>
            <p:nvPr/>
          </p:nvSpPr>
          <p:spPr>
            <a:xfrm>
              <a:off x="0" y="-47625"/>
              <a:ext cx="401383" cy="237657"/>
            </a:xfrm>
            <a:prstGeom prst="rect">
              <a:avLst/>
            </a:prstGeom>
          </p:spPr>
          <p:txBody>
            <a:bodyPr anchor="ctr" rtlCol="false" tIns="50800" lIns="50800" bIns="50800" rIns="50800"/>
            <a:lstStyle/>
            <a:p>
              <a:pPr algn="ctr">
                <a:lnSpc>
                  <a:spcPts val="2800"/>
                </a:lnSpc>
              </a:pPr>
            </a:p>
          </p:txBody>
        </p:sp>
      </p:grpSp>
      <p:sp>
        <p:nvSpPr>
          <p:cNvPr name="TextBox 18" id="18"/>
          <p:cNvSpPr txBox="true"/>
          <p:nvPr/>
        </p:nvSpPr>
        <p:spPr>
          <a:xfrm rot="0">
            <a:off x="7745219" y="4310372"/>
            <a:ext cx="716161" cy="422275"/>
          </a:xfrm>
          <a:prstGeom prst="rect">
            <a:avLst/>
          </a:prstGeom>
        </p:spPr>
        <p:txBody>
          <a:bodyPr anchor="t" rtlCol="false" tIns="0" lIns="0" bIns="0" rIns="0">
            <a:spAutoFit/>
          </a:bodyPr>
          <a:lstStyle/>
          <a:p>
            <a:pPr algn="ctr">
              <a:lnSpc>
                <a:spcPts val="3499"/>
              </a:lnSpc>
            </a:pPr>
            <a:r>
              <a:rPr lang="en-US" sz="2499" b="true">
                <a:solidFill>
                  <a:srgbClr val="FFFFFF"/>
                </a:solidFill>
                <a:latin typeface="Canva Sans Bold"/>
                <a:ea typeface="Canva Sans Bold"/>
                <a:cs typeface="Canva Sans Bold"/>
                <a:sym typeface="Canva Sans Bold"/>
              </a:rPr>
              <a:t>Says</a:t>
            </a:r>
          </a:p>
        </p:txBody>
      </p:sp>
      <p:grpSp>
        <p:nvGrpSpPr>
          <p:cNvPr name="Group 19" id="19"/>
          <p:cNvGrpSpPr/>
          <p:nvPr/>
        </p:nvGrpSpPr>
        <p:grpSpPr>
          <a:xfrm rot="0">
            <a:off x="9382125" y="4184557"/>
            <a:ext cx="1524000" cy="721530"/>
            <a:chOff x="0" y="0"/>
            <a:chExt cx="401383" cy="190032"/>
          </a:xfrm>
        </p:grpSpPr>
        <p:sp>
          <p:nvSpPr>
            <p:cNvPr name="Freeform 20" id="20"/>
            <p:cNvSpPr/>
            <p:nvPr/>
          </p:nvSpPr>
          <p:spPr>
            <a:xfrm flipH="false" flipV="false" rot="0">
              <a:off x="0" y="0"/>
              <a:ext cx="401383" cy="190033"/>
            </a:xfrm>
            <a:custGeom>
              <a:avLst/>
              <a:gdLst/>
              <a:ahLst/>
              <a:cxnLst/>
              <a:rect r="r" b="b" t="t" l="l"/>
              <a:pathLst>
                <a:path h="190033" w="401383">
                  <a:moveTo>
                    <a:pt x="86360" y="0"/>
                  </a:moveTo>
                  <a:lnTo>
                    <a:pt x="315023" y="0"/>
                  </a:lnTo>
                  <a:cubicBezTo>
                    <a:pt x="337927" y="0"/>
                    <a:pt x="359893" y="9099"/>
                    <a:pt x="376088" y="25294"/>
                  </a:cubicBezTo>
                  <a:cubicBezTo>
                    <a:pt x="392284" y="41490"/>
                    <a:pt x="401383" y="63456"/>
                    <a:pt x="401383" y="86360"/>
                  </a:cubicBezTo>
                  <a:lnTo>
                    <a:pt x="401383" y="103672"/>
                  </a:lnTo>
                  <a:cubicBezTo>
                    <a:pt x="401383" y="126577"/>
                    <a:pt x="392284" y="148543"/>
                    <a:pt x="376088" y="164738"/>
                  </a:cubicBezTo>
                  <a:cubicBezTo>
                    <a:pt x="359893" y="180934"/>
                    <a:pt x="337927" y="190033"/>
                    <a:pt x="315023" y="190033"/>
                  </a:cubicBezTo>
                  <a:lnTo>
                    <a:pt x="86360" y="190033"/>
                  </a:lnTo>
                  <a:cubicBezTo>
                    <a:pt x="38665" y="190033"/>
                    <a:pt x="0" y="151368"/>
                    <a:pt x="0" y="103672"/>
                  </a:cubicBezTo>
                  <a:lnTo>
                    <a:pt x="0" y="86360"/>
                  </a:lnTo>
                  <a:cubicBezTo>
                    <a:pt x="0" y="38665"/>
                    <a:pt x="38665" y="0"/>
                    <a:pt x="86360" y="0"/>
                  </a:cubicBezTo>
                  <a:close/>
                </a:path>
              </a:pathLst>
            </a:custGeom>
            <a:solidFill>
              <a:srgbClr val="40207B"/>
            </a:solidFill>
          </p:spPr>
        </p:sp>
        <p:sp>
          <p:nvSpPr>
            <p:cNvPr name="TextBox 21" id="21"/>
            <p:cNvSpPr txBox="true"/>
            <p:nvPr/>
          </p:nvSpPr>
          <p:spPr>
            <a:xfrm>
              <a:off x="0" y="-47625"/>
              <a:ext cx="401383" cy="237657"/>
            </a:xfrm>
            <a:prstGeom prst="rect">
              <a:avLst/>
            </a:prstGeom>
          </p:spPr>
          <p:txBody>
            <a:bodyPr anchor="ctr" rtlCol="false" tIns="50800" lIns="50800" bIns="50800" rIns="50800"/>
            <a:lstStyle/>
            <a:p>
              <a:pPr algn="ctr">
                <a:lnSpc>
                  <a:spcPts val="2800"/>
                </a:lnSpc>
              </a:pPr>
            </a:p>
          </p:txBody>
        </p:sp>
      </p:grpSp>
      <p:sp>
        <p:nvSpPr>
          <p:cNvPr name="TextBox 22" id="22"/>
          <p:cNvSpPr txBox="true"/>
          <p:nvPr/>
        </p:nvSpPr>
        <p:spPr>
          <a:xfrm rot="0">
            <a:off x="9639240" y="4310372"/>
            <a:ext cx="1009769" cy="422275"/>
          </a:xfrm>
          <a:prstGeom prst="rect">
            <a:avLst/>
          </a:prstGeom>
        </p:spPr>
        <p:txBody>
          <a:bodyPr anchor="t" rtlCol="false" tIns="0" lIns="0" bIns="0" rIns="0">
            <a:spAutoFit/>
          </a:bodyPr>
          <a:lstStyle/>
          <a:p>
            <a:pPr algn="ctr">
              <a:lnSpc>
                <a:spcPts val="3499"/>
              </a:lnSpc>
            </a:pPr>
            <a:r>
              <a:rPr lang="en-US" sz="2499" b="true">
                <a:solidFill>
                  <a:srgbClr val="FFFFFF"/>
                </a:solidFill>
                <a:latin typeface="Canva Sans Bold"/>
                <a:ea typeface="Canva Sans Bold"/>
                <a:cs typeface="Canva Sans Bold"/>
                <a:sym typeface="Canva Sans Bold"/>
              </a:rPr>
              <a:t>Thinks</a:t>
            </a:r>
          </a:p>
        </p:txBody>
      </p:sp>
      <p:grpSp>
        <p:nvGrpSpPr>
          <p:cNvPr name="Group 23" id="23"/>
          <p:cNvGrpSpPr/>
          <p:nvPr/>
        </p:nvGrpSpPr>
        <p:grpSpPr>
          <a:xfrm rot="0">
            <a:off x="7341299" y="5214107"/>
            <a:ext cx="1524000" cy="721530"/>
            <a:chOff x="0" y="0"/>
            <a:chExt cx="401383" cy="190032"/>
          </a:xfrm>
        </p:grpSpPr>
        <p:sp>
          <p:nvSpPr>
            <p:cNvPr name="Freeform 24" id="24"/>
            <p:cNvSpPr/>
            <p:nvPr/>
          </p:nvSpPr>
          <p:spPr>
            <a:xfrm flipH="false" flipV="false" rot="0">
              <a:off x="0" y="0"/>
              <a:ext cx="401383" cy="190033"/>
            </a:xfrm>
            <a:custGeom>
              <a:avLst/>
              <a:gdLst/>
              <a:ahLst/>
              <a:cxnLst/>
              <a:rect r="r" b="b" t="t" l="l"/>
              <a:pathLst>
                <a:path h="190033" w="401383">
                  <a:moveTo>
                    <a:pt x="86360" y="0"/>
                  </a:moveTo>
                  <a:lnTo>
                    <a:pt x="315023" y="0"/>
                  </a:lnTo>
                  <a:cubicBezTo>
                    <a:pt x="337927" y="0"/>
                    <a:pt x="359893" y="9099"/>
                    <a:pt x="376088" y="25294"/>
                  </a:cubicBezTo>
                  <a:cubicBezTo>
                    <a:pt x="392284" y="41490"/>
                    <a:pt x="401383" y="63456"/>
                    <a:pt x="401383" y="86360"/>
                  </a:cubicBezTo>
                  <a:lnTo>
                    <a:pt x="401383" y="103672"/>
                  </a:lnTo>
                  <a:cubicBezTo>
                    <a:pt x="401383" y="126577"/>
                    <a:pt x="392284" y="148543"/>
                    <a:pt x="376088" y="164738"/>
                  </a:cubicBezTo>
                  <a:cubicBezTo>
                    <a:pt x="359893" y="180934"/>
                    <a:pt x="337927" y="190033"/>
                    <a:pt x="315023" y="190033"/>
                  </a:cubicBezTo>
                  <a:lnTo>
                    <a:pt x="86360" y="190033"/>
                  </a:lnTo>
                  <a:cubicBezTo>
                    <a:pt x="38665" y="190033"/>
                    <a:pt x="0" y="151368"/>
                    <a:pt x="0" y="103672"/>
                  </a:cubicBezTo>
                  <a:lnTo>
                    <a:pt x="0" y="86360"/>
                  </a:lnTo>
                  <a:cubicBezTo>
                    <a:pt x="0" y="38665"/>
                    <a:pt x="38665" y="0"/>
                    <a:pt x="86360" y="0"/>
                  </a:cubicBezTo>
                  <a:close/>
                </a:path>
              </a:pathLst>
            </a:custGeom>
            <a:solidFill>
              <a:srgbClr val="40207B"/>
            </a:solidFill>
          </p:spPr>
        </p:sp>
        <p:sp>
          <p:nvSpPr>
            <p:cNvPr name="TextBox 25" id="25"/>
            <p:cNvSpPr txBox="true"/>
            <p:nvPr/>
          </p:nvSpPr>
          <p:spPr>
            <a:xfrm>
              <a:off x="0" y="-47625"/>
              <a:ext cx="401383" cy="237657"/>
            </a:xfrm>
            <a:prstGeom prst="rect">
              <a:avLst/>
            </a:prstGeom>
          </p:spPr>
          <p:txBody>
            <a:bodyPr anchor="ctr" rtlCol="false" tIns="50800" lIns="50800" bIns="50800" rIns="50800"/>
            <a:lstStyle/>
            <a:p>
              <a:pPr algn="ctr">
                <a:lnSpc>
                  <a:spcPts val="2800"/>
                </a:lnSpc>
              </a:pPr>
            </a:p>
          </p:txBody>
        </p:sp>
      </p:grpSp>
      <p:sp>
        <p:nvSpPr>
          <p:cNvPr name="TextBox 26" id="26"/>
          <p:cNvSpPr txBox="true"/>
          <p:nvPr/>
        </p:nvSpPr>
        <p:spPr>
          <a:xfrm rot="0">
            <a:off x="7711048" y="5339922"/>
            <a:ext cx="784503" cy="422275"/>
          </a:xfrm>
          <a:prstGeom prst="rect">
            <a:avLst/>
          </a:prstGeom>
        </p:spPr>
        <p:txBody>
          <a:bodyPr anchor="t" rtlCol="false" tIns="0" lIns="0" bIns="0" rIns="0">
            <a:spAutoFit/>
          </a:bodyPr>
          <a:lstStyle/>
          <a:p>
            <a:pPr algn="ctr">
              <a:lnSpc>
                <a:spcPts val="3499"/>
              </a:lnSpc>
            </a:pPr>
            <a:r>
              <a:rPr lang="en-US" sz="2499" b="true">
                <a:solidFill>
                  <a:srgbClr val="FFFFFF"/>
                </a:solidFill>
                <a:latin typeface="Canva Sans Bold"/>
                <a:ea typeface="Canva Sans Bold"/>
                <a:cs typeface="Canva Sans Bold"/>
                <a:sym typeface="Canva Sans Bold"/>
              </a:rPr>
              <a:t>Does</a:t>
            </a:r>
          </a:p>
        </p:txBody>
      </p:sp>
      <p:grpSp>
        <p:nvGrpSpPr>
          <p:cNvPr name="Group 27" id="27"/>
          <p:cNvGrpSpPr/>
          <p:nvPr/>
        </p:nvGrpSpPr>
        <p:grpSpPr>
          <a:xfrm rot="0">
            <a:off x="9382125" y="5214107"/>
            <a:ext cx="1524000" cy="721530"/>
            <a:chOff x="0" y="0"/>
            <a:chExt cx="401383" cy="190032"/>
          </a:xfrm>
        </p:grpSpPr>
        <p:sp>
          <p:nvSpPr>
            <p:cNvPr name="Freeform 28" id="28"/>
            <p:cNvSpPr/>
            <p:nvPr/>
          </p:nvSpPr>
          <p:spPr>
            <a:xfrm flipH="false" flipV="false" rot="0">
              <a:off x="0" y="0"/>
              <a:ext cx="401383" cy="190033"/>
            </a:xfrm>
            <a:custGeom>
              <a:avLst/>
              <a:gdLst/>
              <a:ahLst/>
              <a:cxnLst/>
              <a:rect r="r" b="b" t="t" l="l"/>
              <a:pathLst>
                <a:path h="190033" w="401383">
                  <a:moveTo>
                    <a:pt x="86360" y="0"/>
                  </a:moveTo>
                  <a:lnTo>
                    <a:pt x="315023" y="0"/>
                  </a:lnTo>
                  <a:cubicBezTo>
                    <a:pt x="337927" y="0"/>
                    <a:pt x="359893" y="9099"/>
                    <a:pt x="376088" y="25294"/>
                  </a:cubicBezTo>
                  <a:cubicBezTo>
                    <a:pt x="392284" y="41490"/>
                    <a:pt x="401383" y="63456"/>
                    <a:pt x="401383" y="86360"/>
                  </a:cubicBezTo>
                  <a:lnTo>
                    <a:pt x="401383" y="103672"/>
                  </a:lnTo>
                  <a:cubicBezTo>
                    <a:pt x="401383" y="126577"/>
                    <a:pt x="392284" y="148543"/>
                    <a:pt x="376088" y="164738"/>
                  </a:cubicBezTo>
                  <a:cubicBezTo>
                    <a:pt x="359893" y="180934"/>
                    <a:pt x="337927" y="190033"/>
                    <a:pt x="315023" y="190033"/>
                  </a:cubicBezTo>
                  <a:lnTo>
                    <a:pt x="86360" y="190033"/>
                  </a:lnTo>
                  <a:cubicBezTo>
                    <a:pt x="38665" y="190033"/>
                    <a:pt x="0" y="151368"/>
                    <a:pt x="0" y="103672"/>
                  </a:cubicBezTo>
                  <a:lnTo>
                    <a:pt x="0" y="86360"/>
                  </a:lnTo>
                  <a:cubicBezTo>
                    <a:pt x="0" y="38665"/>
                    <a:pt x="38665" y="0"/>
                    <a:pt x="86360" y="0"/>
                  </a:cubicBezTo>
                  <a:close/>
                </a:path>
              </a:pathLst>
            </a:custGeom>
            <a:solidFill>
              <a:srgbClr val="40207B"/>
            </a:solidFill>
          </p:spPr>
        </p:sp>
        <p:sp>
          <p:nvSpPr>
            <p:cNvPr name="TextBox 29" id="29"/>
            <p:cNvSpPr txBox="true"/>
            <p:nvPr/>
          </p:nvSpPr>
          <p:spPr>
            <a:xfrm>
              <a:off x="0" y="-47625"/>
              <a:ext cx="401383" cy="237657"/>
            </a:xfrm>
            <a:prstGeom prst="rect">
              <a:avLst/>
            </a:prstGeom>
          </p:spPr>
          <p:txBody>
            <a:bodyPr anchor="ctr" rtlCol="false" tIns="50800" lIns="50800" bIns="50800" rIns="50800"/>
            <a:lstStyle/>
            <a:p>
              <a:pPr algn="ctr">
                <a:lnSpc>
                  <a:spcPts val="2800"/>
                </a:lnSpc>
              </a:pPr>
            </a:p>
          </p:txBody>
        </p:sp>
      </p:grpSp>
      <p:sp>
        <p:nvSpPr>
          <p:cNvPr name="TextBox 30" id="30"/>
          <p:cNvSpPr txBox="true"/>
          <p:nvPr/>
        </p:nvSpPr>
        <p:spPr>
          <a:xfrm rot="0">
            <a:off x="9738658" y="5339922"/>
            <a:ext cx="810935" cy="422275"/>
          </a:xfrm>
          <a:prstGeom prst="rect">
            <a:avLst/>
          </a:prstGeom>
        </p:spPr>
        <p:txBody>
          <a:bodyPr anchor="t" rtlCol="false" tIns="0" lIns="0" bIns="0" rIns="0">
            <a:spAutoFit/>
          </a:bodyPr>
          <a:lstStyle/>
          <a:p>
            <a:pPr algn="ctr">
              <a:lnSpc>
                <a:spcPts val="3499"/>
              </a:lnSpc>
            </a:pPr>
            <a:r>
              <a:rPr lang="en-US" sz="2499" b="true">
                <a:solidFill>
                  <a:srgbClr val="FFFFFF"/>
                </a:solidFill>
                <a:latin typeface="Canva Sans Bold"/>
                <a:ea typeface="Canva Sans Bold"/>
                <a:cs typeface="Canva Sans Bold"/>
                <a:sym typeface="Canva Sans Bold"/>
              </a:rPr>
              <a:t>Feels</a:t>
            </a:r>
          </a:p>
        </p:txBody>
      </p:sp>
      <p:grpSp>
        <p:nvGrpSpPr>
          <p:cNvPr name="Group 31" id="31"/>
          <p:cNvGrpSpPr/>
          <p:nvPr/>
        </p:nvGrpSpPr>
        <p:grpSpPr>
          <a:xfrm rot="0">
            <a:off x="4640025" y="1974247"/>
            <a:ext cx="4113450" cy="579882"/>
            <a:chOff x="0" y="0"/>
            <a:chExt cx="1083378" cy="152726"/>
          </a:xfrm>
        </p:grpSpPr>
        <p:sp>
          <p:nvSpPr>
            <p:cNvPr name="Freeform 32" id="32"/>
            <p:cNvSpPr/>
            <p:nvPr/>
          </p:nvSpPr>
          <p:spPr>
            <a:xfrm flipH="false" flipV="false" rot="0">
              <a:off x="0" y="0"/>
              <a:ext cx="1083378" cy="152726"/>
            </a:xfrm>
            <a:custGeom>
              <a:avLst/>
              <a:gdLst/>
              <a:ahLst/>
              <a:cxnLst/>
              <a:rect r="r" b="b" t="t" l="l"/>
              <a:pathLst>
                <a:path h="152726" w="1083378">
                  <a:moveTo>
                    <a:pt x="31996" y="0"/>
                  </a:moveTo>
                  <a:lnTo>
                    <a:pt x="1051382" y="0"/>
                  </a:lnTo>
                  <a:cubicBezTo>
                    <a:pt x="1059868" y="0"/>
                    <a:pt x="1068006" y="3371"/>
                    <a:pt x="1074006" y="9371"/>
                  </a:cubicBezTo>
                  <a:cubicBezTo>
                    <a:pt x="1080007" y="15372"/>
                    <a:pt x="1083378" y="23510"/>
                    <a:pt x="1083378" y="31996"/>
                  </a:cubicBezTo>
                  <a:lnTo>
                    <a:pt x="1083378" y="120730"/>
                  </a:lnTo>
                  <a:cubicBezTo>
                    <a:pt x="1083378" y="138401"/>
                    <a:pt x="1069053" y="152726"/>
                    <a:pt x="1051382" y="152726"/>
                  </a:cubicBezTo>
                  <a:lnTo>
                    <a:pt x="31996" y="152726"/>
                  </a:lnTo>
                  <a:cubicBezTo>
                    <a:pt x="23510" y="152726"/>
                    <a:pt x="15372" y="149355"/>
                    <a:pt x="9371" y="143355"/>
                  </a:cubicBezTo>
                  <a:cubicBezTo>
                    <a:pt x="3371" y="137354"/>
                    <a:pt x="0" y="129216"/>
                    <a:pt x="0" y="120730"/>
                  </a:cubicBezTo>
                  <a:lnTo>
                    <a:pt x="0" y="31996"/>
                  </a:lnTo>
                  <a:cubicBezTo>
                    <a:pt x="0" y="23510"/>
                    <a:pt x="3371" y="15372"/>
                    <a:pt x="9371" y="9371"/>
                  </a:cubicBezTo>
                  <a:cubicBezTo>
                    <a:pt x="15372" y="3371"/>
                    <a:pt x="23510" y="0"/>
                    <a:pt x="31996" y="0"/>
                  </a:cubicBezTo>
                  <a:close/>
                </a:path>
              </a:pathLst>
            </a:custGeom>
            <a:solidFill>
              <a:srgbClr val="643FA9"/>
            </a:solidFill>
          </p:spPr>
        </p:sp>
        <p:sp>
          <p:nvSpPr>
            <p:cNvPr name="TextBox 33" id="33"/>
            <p:cNvSpPr txBox="true"/>
            <p:nvPr/>
          </p:nvSpPr>
          <p:spPr>
            <a:xfrm>
              <a:off x="0" y="-47625"/>
              <a:ext cx="1083378" cy="200351"/>
            </a:xfrm>
            <a:prstGeom prst="rect">
              <a:avLst/>
            </a:prstGeom>
          </p:spPr>
          <p:txBody>
            <a:bodyPr anchor="ctr" rtlCol="false" tIns="50800" lIns="50800" bIns="50800" rIns="50800"/>
            <a:lstStyle/>
            <a:p>
              <a:pPr algn="ctr">
                <a:lnSpc>
                  <a:spcPts val="2800"/>
                </a:lnSpc>
              </a:pPr>
            </a:p>
          </p:txBody>
        </p:sp>
      </p:grpSp>
      <p:sp>
        <p:nvSpPr>
          <p:cNvPr name="TextBox 34" id="34"/>
          <p:cNvSpPr txBox="true"/>
          <p:nvPr/>
        </p:nvSpPr>
        <p:spPr>
          <a:xfrm rot="0">
            <a:off x="4767453" y="2101311"/>
            <a:ext cx="3834400" cy="297180"/>
          </a:xfrm>
          <a:prstGeom prst="rect">
            <a:avLst/>
          </a:prstGeom>
        </p:spPr>
        <p:txBody>
          <a:bodyPr anchor="t" rtlCol="false" tIns="0" lIns="0" bIns="0" rIns="0">
            <a:spAutoFit/>
          </a:bodyPr>
          <a:lstStyle/>
          <a:p>
            <a:pPr algn="ctr">
              <a:lnSpc>
                <a:spcPts val="2520"/>
              </a:lnSpc>
            </a:pPr>
            <a:r>
              <a:rPr lang="en-US" sz="1800" b="true">
                <a:solidFill>
                  <a:srgbClr val="FFFFFF"/>
                </a:solidFill>
                <a:latin typeface="Canva Sans Bold"/>
                <a:ea typeface="Canva Sans Bold"/>
                <a:cs typeface="Canva Sans Bold"/>
                <a:sym typeface="Canva Sans Bold"/>
              </a:rPr>
              <a:t> seamless, high-quality streaming.</a:t>
            </a:r>
          </a:p>
        </p:txBody>
      </p:sp>
      <p:grpSp>
        <p:nvGrpSpPr>
          <p:cNvPr name="Group 35" id="35"/>
          <p:cNvGrpSpPr/>
          <p:nvPr/>
        </p:nvGrpSpPr>
        <p:grpSpPr>
          <a:xfrm rot="0">
            <a:off x="4292955" y="2687479"/>
            <a:ext cx="4460520" cy="607436"/>
            <a:chOff x="0" y="0"/>
            <a:chExt cx="1174787" cy="159983"/>
          </a:xfrm>
        </p:grpSpPr>
        <p:sp>
          <p:nvSpPr>
            <p:cNvPr name="Freeform 36" id="36"/>
            <p:cNvSpPr/>
            <p:nvPr/>
          </p:nvSpPr>
          <p:spPr>
            <a:xfrm flipH="false" flipV="false" rot="0">
              <a:off x="0" y="0"/>
              <a:ext cx="1174787" cy="159983"/>
            </a:xfrm>
            <a:custGeom>
              <a:avLst/>
              <a:gdLst/>
              <a:ahLst/>
              <a:cxnLst/>
              <a:rect r="r" b="b" t="t" l="l"/>
              <a:pathLst>
                <a:path h="159983" w="1174787">
                  <a:moveTo>
                    <a:pt x="29506" y="0"/>
                  </a:moveTo>
                  <a:lnTo>
                    <a:pt x="1145281" y="0"/>
                  </a:lnTo>
                  <a:cubicBezTo>
                    <a:pt x="1153107" y="0"/>
                    <a:pt x="1160612" y="3109"/>
                    <a:pt x="1166145" y="8642"/>
                  </a:cubicBezTo>
                  <a:cubicBezTo>
                    <a:pt x="1171679" y="14176"/>
                    <a:pt x="1174787" y="21681"/>
                    <a:pt x="1174787" y="29506"/>
                  </a:cubicBezTo>
                  <a:lnTo>
                    <a:pt x="1174787" y="130477"/>
                  </a:lnTo>
                  <a:cubicBezTo>
                    <a:pt x="1174787" y="138303"/>
                    <a:pt x="1171679" y="145808"/>
                    <a:pt x="1166145" y="151341"/>
                  </a:cubicBezTo>
                  <a:cubicBezTo>
                    <a:pt x="1160612" y="156874"/>
                    <a:pt x="1153107" y="159983"/>
                    <a:pt x="1145281" y="159983"/>
                  </a:cubicBezTo>
                  <a:lnTo>
                    <a:pt x="29506" y="159983"/>
                  </a:lnTo>
                  <a:cubicBezTo>
                    <a:pt x="21681" y="159983"/>
                    <a:pt x="14176" y="156874"/>
                    <a:pt x="8642" y="151341"/>
                  </a:cubicBezTo>
                  <a:cubicBezTo>
                    <a:pt x="3109" y="145808"/>
                    <a:pt x="0" y="138303"/>
                    <a:pt x="0" y="130477"/>
                  </a:cubicBezTo>
                  <a:lnTo>
                    <a:pt x="0" y="29506"/>
                  </a:lnTo>
                  <a:cubicBezTo>
                    <a:pt x="0" y="21681"/>
                    <a:pt x="3109" y="14176"/>
                    <a:pt x="8642" y="8642"/>
                  </a:cubicBezTo>
                  <a:cubicBezTo>
                    <a:pt x="14176" y="3109"/>
                    <a:pt x="21681" y="0"/>
                    <a:pt x="29506" y="0"/>
                  </a:cubicBezTo>
                  <a:close/>
                </a:path>
              </a:pathLst>
            </a:custGeom>
            <a:solidFill>
              <a:srgbClr val="643FA9"/>
            </a:solidFill>
          </p:spPr>
        </p:sp>
        <p:sp>
          <p:nvSpPr>
            <p:cNvPr name="TextBox 37" id="37"/>
            <p:cNvSpPr txBox="true"/>
            <p:nvPr/>
          </p:nvSpPr>
          <p:spPr>
            <a:xfrm>
              <a:off x="0" y="-47625"/>
              <a:ext cx="1174787" cy="207608"/>
            </a:xfrm>
            <a:prstGeom prst="rect">
              <a:avLst/>
            </a:prstGeom>
          </p:spPr>
          <p:txBody>
            <a:bodyPr anchor="ctr" rtlCol="false" tIns="50800" lIns="50800" bIns="50800" rIns="50800"/>
            <a:lstStyle/>
            <a:p>
              <a:pPr algn="ctr">
                <a:lnSpc>
                  <a:spcPts val="2800"/>
                </a:lnSpc>
              </a:pPr>
            </a:p>
          </p:txBody>
        </p:sp>
      </p:grpSp>
      <p:sp>
        <p:nvSpPr>
          <p:cNvPr name="TextBox 38" id="38"/>
          <p:cNvSpPr txBox="true"/>
          <p:nvPr/>
        </p:nvSpPr>
        <p:spPr>
          <a:xfrm rot="0">
            <a:off x="4432981" y="2826854"/>
            <a:ext cx="4136987" cy="611505"/>
          </a:xfrm>
          <a:prstGeom prst="rect">
            <a:avLst/>
          </a:prstGeom>
        </p:spPr>
        <p:txBody>
          <a:bodyPr anchor="t" rtlCol="false" tIns="0" lIns="0" bIns="0" rIns="0">
            <a:spAutoFit/>
          </a:bodyPr>
          <a:lstStyle/>
          <a:p>
            <a:pPr algn="ctr">
              <a:lnSpc>
                <a:spcPts val="2520"/>
              </a:lnSpc>
            </a:pPr>
            <a:r>
              <a:rPr lang="en-US" b="true" sz="1800">
                <a:solidFill>
                  <a:srgbClr val="FFFFFF"/>
                </a:solidFill>
                <a:latin typeface="Canva Sans Bold"/>
                <a:ea typeface="Canva Sans Bold"/>
                <a:cs typeface="Canva Sans Bold"/>
                <a:sym typeface="Canva Sans Bold"/>
              </a:rPr>
              <a:t>recommendations that match mood.</a:t>
            </a:r>
          </a:p>
          <a:p>
            <a:pPr algn="ctr">
              <a:lnSpc>
                <a:spcPts val="2520"/>
              </a:lnSpc>
            </a:pPr>
          </a:p>
        </p:txBody>
      </p:sp>
      <p:grpSp>
        <p:nvGrpSpPr>
          <p:cNvPr name="Group 39" id="39"/>
          <p:cNvGrpSpPr/>
          <p:nvPr/>
        </p:nvGrpSpPr>
        <p:grpSpPr>
          <a:xfrm rot="0">
            <a:off x="3773580" y="3443771"/>
            <a:ext cx="4979895" cy="607436"/>
            <a:chOff x="0" y="0"/>
            <a:chExt cx="1311577" cy="159983"/>
          </a:xfrm>
        </p:grpSpPr>
        <p:sp>
          <p:nvSpPr>
            <p:cNvPr name="Freeform 40" id="40"/>
            <p:cNvSpPr/>
            <p:nvPr/>
          </p:nvSpPr>
          <p:spPr>
            <a:xfrm flipH="false" flipV="false" rot="0">
              <a:off x="0" y="0"/>
              <a:ext cx="1311577" cy="159983"/>
            </a:xfrm>
            <a:custGeom>
              <a:avLst/>
              <a:gdLst/>
              <a:ahLst/>
              <a:cxnLst/>
              <a:rect r="r" b="b" t="t" l="l"/>
              <a:pathLst>
                <a:path h="159983" w="1311577">
                  <a:moveTo>
                    <a:pt x="26429" y="0"/>
                  </a:moveTo>
                  <a:lnTo>
                    <a:pt x="1285148" y="0"/>
                  </a:lnTo>
                  <a:cubicBezTo>
                    <a:pt x="1292158" y="0"/>
                    <a:pt x="1298880" y="2784"/>
                    <a:pt x="1303836" y="7741"/>
                  </a:cubicBezTo>
                  <a:cubicBezTo>
                    <a:pt x="1308793" y="12697"/>
                    <a:pt x="1311577" y="19419"/>
                    <a:pt x="1311577" y="26429"/>
                  </a:cubicBezTo>
                  <a:lnTo>
                    <a:pt x="1311577" y="133554"/>
                  </a:lnTo>
                  <a:cubicBezTo>
                    <a:pt x="1311577" y="140564"/>
                    <a:pt x="1308793" y="147286"/>
                    <a:pt x="1303836" y="152242"/>
                  </a:cubicBezTo>
                  <a:cubicBezTo>
                    <a:pt x="1298880" y="157199"/>
                    <a:pt x="1292158" y="159983"/>
                    <a:pt x="1285148" y="159983"/>
                  </a:cubicBezTo>
                  <a:lnTo>
                    <a:pt x="26429" y="159983"/>
                  </a:lnTo>
                  <a:cubicBezTo>
                    <a:pt x="19419" y="159983"/>
                    <a:pt x="12697" y="157199"/>
                    <a:pt x="7741" y="152242"/>
                  </a:cubicBezTo>
                  <a:cubicBezTo>
                    <a:pt x="2784" y="147286"/>
                    <a:pt x="0" y="140564"/>
                    <a:pt x="0" y="133554"/>
                  </a:cubicBezTo>
                  <a:lnTo>
                    <a:pt x="0" y="26429"/>
                  </a:lnTo>
                  <a:cubicBezTo>
                    <a:pt x="0" y="19419"/>
                    <a:pt x="2784" y="12697"/>
                    <a:pt x="7741" y="7741"/>
                  </a:cubicBezTo>
                  <a:cubicBezTo>
                    <a:pt x="12697" y="2784"/>
                    <a:pt x="19419" y="0"/>
                    <a:pt x="26429" y="0"/>
                  </a:cubicBezTo>
                  <a:close/>
                </a:path>
              </a:pathLst>
            </a:custGeom>
            <a:solidFill>
              <a:srgbClr val="643FA9"/>
            </a:solidFill>
          </p:spPr>
        </p:sp>
        <p:sp>
          <p:nvSpPr>
            <p:cNvPr name="TextBox 41" id="41"/>
            <p:cNvSpPr txBox="true"/>
            <p:nvPr/>
          </p:nvSpPr>
          <p:spPr>
            <a:xfrm>
              <a:off x="0" y="-47625"/>
              <a:ext cx="1311577" cy="207608"/>
            </a:xfrm>
            <a:prstGeom prst="rect">
              <a:avLst/>
            </a:prstGeom>
          </p:spPr>
          <p:txBody>
            <a:bodyPr anchor="ctr" rtlCol="false" tIns="50800" lIns="50800" bIns="50800" rIns="50800"/>
            <a:lstStyle/>
            <a:p>
              <a:pPr algn="ctr">
                <a:lnSpc>
                  <a:spcPts val="2800"/>
                </a:lnSpc>
              </a:pPr>
            </a:p>
          </p:txBody>
        </p:sp>
      </p:grpSp>
      <p:sp>
        <p:nvSpPr>
          <p:cNvPr name="TextBox 42" id="42"/>
          <p:cNvSpPr txBox="true"/>
          <p:nvPr/>
        </p:nvSpPr>
        <p:spPr>
          <a:xfrm rot="0">
            <a:off x="3856947" y="3584612"/>
            <a:ext cx="4731906" cy="297180"/>
          </a:xfrm>
          <a:prstGeom prst="rect">
            <a:avLst/>
          </a:prstGeom>
        </p:spPr>
        <p:txBody>
          <a:bodyPr anchor="t" rtlCol="false" tIns="0" lIns="0" bIns="0" rIns="0">
            <a:spAutoFit/>
          </a:bodyPr>
          <a:lstStyle/>
          <a:p>
            <a:pPr algn="ctr">
              <a:lnSpc>
                <a:spcPts val="2520"/>
              </a:lnSpc>
            </a:pPr>
            <a:r>
              <a:rPr lang="en-US" sz="1800" b="true">
                <a:solidFill>
                  <a:srgbClr val="FFFFFF"/>
                </a:solidFill>
                <a:latin typeface="Canva Sans Bold"/>
                <a:ea typeface="Canva Sans Bold"/>
                <a:cs typeface="Canva Sans Bold"/>
                <a:sym typeface="Canva Sans Bold"/>
              </a:rPr>
              <a:t>watching movies with friends in real time</a:t>
            </a:r>
          </a:p>
        </p:txBody>
      </p:sp>
      <p:grpSp>
        <p:nvGrpSpPr>
          <p:cNvPr name="Group 43" id="43"/>
          <p:cNvGrpSpPr/>
          <p:nvPr/>
        </p:nvGrpSpPr>
        <p:grpSpPr>
          <a:xfrm rot="0">
            <a:off x="9594605" y="1794451"/>
            <a:ext cx="4113450" cy="579882"/>
            <a:chOff x="0" y="0"/>
            <a:chExt cx="1083378" cy="152726"/>
          </a:xfrm>
        </p:grpSpPr>
        <p:sp>
          <p:nvSpPr>
            <p:cNvPr name="Freeform 44" id="44"/>
            <p:cNvSpPr/>
            <p:nvPr/>
          </p:nvSpPr>
          <p:spPr>
            <a:xfrm flipH="false" flipV="false" rot="0">
              <a:off x="0" y="0"/>
              <a:ext cx="1083378" cy="152726"/>
            </a:xfrm>
            <a:custGeom>
              <a:avLst/>
              <a:gdLst/>
              <a:ahLst/>
              <a:cxnLst/>
              <a:rect r="r" b="b" t="t" l="l"/>
              <a:pathLst>
                <a:path h="152726" w="1083378">
                  <a:moveTo>
                    <a:pt x="31996" y="0"/>
                  </a:moveTo>
                  <a:lnTo>
                    <a:pt x="1051382" y="0"/>
                  </a:lnTo>
                  <a:cubicBezTo>
                    <a:pt x="1059868" y="0"/>
                    <a:pt x="1068006" y="3371"/>
                    <a:pt x="1074006" y="9371"/>
                  </a:cubicBezTo>
                  <a:cubicBezTo>
                    <a:pt x="1080007" y="15372"/>
                    <a:pt x="1083378" y="23510"/>
                    <a:pt x="1083378" y="31996"/>
                  </a:cubicBezTo>
                  <a:lnTo>
                    <a:pt x="1083378" y="120730"/>
                  </a:lnTo>
                  <a:cubicBezTo>
                    <a:pt x="1083378" y="138401"/>
                    <a:pt x="1069053" y="152726"/>
                    <a:pt x="1051382" y="152726"/>
                  </a:cubicBezTo>
                  <a:lnTo>
                    <a:pt x="31996" y="152726"/>
                  </a:lnTo>
                  <a:cubicBezTo>
                    <a:pt x="23510" y="152726"/>
                    <a:pt x="15372" y="149355"/>
                    <a:pt x="9371" y="143355"/>
                  </a:cubicBezTo>
                  <a:cubicBezTo>
                    <a:pt x="3371" y="137354"/>
                    <a:pt x="0" y="129216"/>
                    <a:pt x="0" y="120730"/>
                  </a:cubicBezTo>
                  <a:lnTo>
                    <a:pt x="0" y="31996"/>
                  </a:lnTo>
                  <a:cubicBezTo>
                    <a:pt x="0" y="23510"/>
                    <a:pt x="3371" y="15372"/>
                    <a:pt x="9371" y="9371"/>
                  </a:cubicBezTo>
                  <a:cubicBezTo>
                    <a:pt x="15372" y="3371"/>
                    <a:pt x="23510" y="0"/>
                    <a:pt x="31996" y="0"/>
                  </a:cubicBezTo>
                  <a:close/>
                </a:path>
              </a:pathLst>
            </a:custGeom>
            <a:solidFill>
              <a:srgbClr val="643FA9"/>
            </a:solidFill>
          </p:spPr>
        </p:sp>
        <p:sp>
          <p:nvSpPr>
            <p:cNvPr name="TextBox 45" id="45"/>
            <p:cNvSpPr txBox="true"/>
            <p:nvPr/>
          </p:nvSpPr>
          <p:spPr>
            <a:xfrm>
              <a:off x="0" y="-47625"/>
              <a:ext cx="1083378" cy="200351"/>
            </a:xfrm>
            <a:prstGeom prst="rect">
              <a:avLst/>
            </a:prstGeom>
          </p:spPr>
          <p:txBody>
            <a:bodyPr anchor="ctr" rtlCol="false" tIns="50800" lIns="50800" bIns="50800" rIns="50800"/>
            <a:lstStyle/>
            <a:p>
              <a:pPr algn="ctr">
                <a:lnSpc>
                  <a:spcPts val="2800"/>
                </a:lnSpc>
              </a:pPr>
            </a:p>
          </p:txBody>
        </p:sp>
      </p:grpSp>
      <p:sp>
        <p:nvSpPr>
          <p:cNvPr name="TextBox 46" id="46"/>
          <p:cNvSpPr txBox="true"/>
          <p:nvPr/>
        </p:nvSpPr>
        <p:spPr>
          <a:xfrm rot="0">
            <a:off x="9722033" y="1921515"/>
            <a:ext cx="3834400" cy="297180"/>
          </a:xfrm>
          <a:prstGeom prst="rect">
            <a:avLst/>
          </a:prstGeom>
        </p:spPr>
        <p:txBody>
          <a:bodyPr anchor="t" rtlCol="false" tIns="0" lIns="0" bIns="0" rIns="0">
            <a:spAutoFit/>
          </a:bodyPr>
          <a:lstStyle/>
          <a:p>
            <a:pPr algn="ctr">
              <a:lnSpc>
                <a:spcPts val="2520"/>
              </a:lnSpc>
            </a:pPr>
            <a:r>
              <a:rPr lang="en-US" sz="1800" b="true">
                <a:solidFill>
                  <a:srgbClr val="FFFFFF"/>
                </a:solidFill>
                <a:latin typeface="Canva Sans Bold"/>
                <a:ea typeface="Canva Sans Bold"/>
                <a:cs typeface="Canva Sans Bold"/>
                <a:sym typeface="Canva Sans Bold"/>
              </a:rPr>
              <a:t>Interactive movies sound exciting.</a:t>
            </a:r>
          </a:p>
        </p:txBody>
      </p:sp>
      <p:grpSp>
        <p:nvGrpSpPr>
          <p:cNvPr name="Group 47" id="47"/>
          <p:cNvGrpSpPr/>
          <p:nvPr/>
        </p:nvGrpSpPr>
        <p:grpSpPr>
          <a:xfrm rot="0">
            <a:off x="9582508" y="2616835"/>
            <a:ext cx="4113450" cy="579882"/>
            <a:chOff x="0" y="0"/>
            <a:chExt cx="1083378" cy="152726"/>
          </a:xfrm>
        </p:grpSpPr>
        <p:sp>
          <p:nvSpPr>
            <p:cNvPr name="Freeform 48" id="48"/>
            <p:cNvSpPr/>
            <p:nvPr/>
          </p:nvSpPr>
          <p:spPr>
            <a:xfrm flipH="false" flipV="false" rot="0">
              <a:off x="0" y="0"/>
              <a:ext cx="1083378" cy="152726"/>
            </a:xfrm>
            <a:custGeom>
              <a:avLst/>
              <a:gdLst/>
              <a:ahLst/>
              <a:cxnLst/>
              <a:rect r="r" b="b" t="t" l="l"/>
              <a:pathLst>
                <a:path h="152726" w="1083378">
                  <a:moveTo>
                    <a:pt x="31996" y="0"/>
                  </a:moveTo>
                  <a:lnTo>
                    <a:pt x="1051382" y="0"/>
                  </a:lnTo>
                  <a:cubicBezTo>
                    <a:pt x="1059868" y="0"/>
                    <a:pt x="1068006" y="3371"/>
                    <a:pt x="1074006" y="9371"/>
                  </a:cubicBezTo>
                  <a:cubicBezTo>
                    <a:pt x="1080007" y="15372"/>
                    <a:pt x="1083378" y="23510"/>
                    <a:pt x="1083378" y="31996"/>
                  </a:cubicBezTo>
                  <a:lnTo>
                    <a:pt x="1083378" y="120730"/>
                  </a:lnTo>
                  <a:cubicBezTo>
                    <a:pt x="1083378" y="138401"/>
                    <a:pt x="1069053" y="152726"/>
                    <a:pt x="1051382" y="152726"/>
                  </a:cubicBezTo>
                  <a:lnTo>
                    <a:pt x="31996" y="152726"/>
                  </a:lnTo>
                  <a:cubicBezTo>
                    <a:pt x="23510" y="152726"/>
                    <a:pt x="15372" y="149355"/>
                    <a:pt x="9371" y="143355"/>
                  </a:cubicBezTo>
                  <a:cubicBezTo>
                    <a:pt x="3371" y="137354"/>
                    <a:pt x="0" y="129216"/>
                    <a:pt x="0" y="120730"/>
                  </a:cubicBezTo>
                  <a:lnTo>
                    <a:pt x="0" y="31996"/>
                  </a:lnTo>
                  <a:cubicBezTo>
                    <a:pt x="0" y="23510"/>
                    <a:pt x="3371" y="15372"/>
                    <a:pt x="9371" y="9371"/>
                  </a:cubicBezTo>
                  <a:cubicBezTo>
                    <a:pt x="15372" y="3371"/>
                    <a:pt x="23510" y="0"/>
                    <a:pt x="31996" y="0"/>
                  </a:cubicBezTo>
                  <a:close/>
                </a:path>
              </a:pathLst>
            </a:custGeom>
            <a:solidFill>
              <a:srgbClr val="643FA9"/>
            </a:solidFill>
          </p:spPr>
        </p:sp>
        <p:sp>
          <p:nvSpPr>
            <p:cNvPr name="TextBox 49" id="49"/>
            <p:cNvSpPr txBox="true"/>
            <p:nvPr/>
          </p:nvSpPr>
          <p:spPr>
            <a:xfrm>
              <a:off x="0" y="-47625"/>
              <a:ext cx="1083378" cy="200351"/>
            </a:xfrm>
            <a:prstGeom prst="rect">
              <a:avLst/>
            </a:prstGeom>
          </p:spPr>
          <p:txBody>
            <a:bodyPr anchor="ctr" rtlCol="false" tIns="50800" lIns="50800" bIns="50800" rIns="50800"/>
            <a:lstStyle/>
            <a:p>
              <a:pPr algn="ctr">
                <a:lnSpc>
                  <a:spcPts val="2800"/>
                </a:lnSpc>
              </a:pPr>
            </a:p>
          </p:txBody>
        </p:sp>
      </p:grpSp>
      <p:sp>
        <p:nvSpPr>
          <p:cNvPr name="TextBox 50" id="50"/>
          <p:cNvSpPr txBox="true"/>
          <p:nvPr/>
        </p:nvSpPr>
        <p:spPr>
          <a:xfrm rot="0">
            <a:off x="9722033" y="2743898"/>
            <a:ext cx="3834400" cy="297180"/>
          </a:xfrm>
          <a:prstGeom prst="rect">
            <a:avLst/>
          </a:prstGeom>
        </p:spPr>
        <p:txBody>
          <a:bodyPr anchor="t" rtlCol="false" tIns="0" lIns="0" bIns="0" rIns="0">
            <a:spAutoFit/>
          </a:bodyPr>
          <a:lstStyle/>
          <a:p>
            <a:pPr algn="ctr">
              <a:lnSpc>
                <a:spcPts val="2520"/>
              </a:lnSpc>
            </a:pPr>
            <a:r>
              <a:rPr lang="en-US" sz="1800" b="true">
                <a:solidFill>
                  <a:srgbClr val="FFFFFF"/>
                </a:solidFill>
                <a:latin typeface="Canva Sans Bold"/>
                <a:ea typeface="Canva Sans Bold"/>
                <a:cs typeface="Canva Sans Bold"/>
                <a:sym typeface="Canva Sans Bold"/>
              </a:rPr>
              <a:t>Ads shouldn't ruin the experience</a:t>
            </a:r>
          </a:p>
        </p:txBody>
      </p:sp>
      <p:grpSp>
        <p:nvGrpSpPr>
          <p:cNvPr name="Group 51" id="51"/>
          <p:cNvGrpSpPr/>
          <p:nvPr/>
        </p:nvGrpSpPr>
        <p:grpSpPr>
          <a:xfrm rot="0">
            <a:off x="4167435" y="6221387"/>
            <a:ext cx="4586040" cy="579882"/>
            <a:chOff x="0" y="0"/>
            <a:chExt cx="1207846" cy="152726"/>
          </a:xfrm>
        </p:grpSpPr>
        <p:sp>
          <p:nvSpPr>
            <p:cNvPr name="Freeform 52" id="52"/>
            <p:cNvSpPr/>
            <p:nvPr/>
          </p:nvSpPr>
          <p:spPr>
            <a:xfrm flipH="false" flipV="false" rot="0">
              <a:off x="0" y="0"/>
              <a:ext cx="1207846" cy="152726"/>
            </a:xfrm>
            <a:custGeom>
              <a:avLst/>
              <a:gdLst/>
              <a:ahLst/>
              <a:cxnLst/>
              <a:rect r="r" b="b" t="t" l="l"/>
              <a:pathLst>
                <a:path h="152726" w="1207846">
                  <a:moveTo>
                    <a:pt x="28699" y="0"/>
                  </a:moveTo>
                  <a:lnTo>
                    <a:pt x="1179148" y="0"/>
                  </a:lnTo>
                  <a:cubicBezTo>
                    <a:pt x="1186759" y="0"/>
                    <a:pt x="1194058" y="3024"/>
                    <a:pt x="1199440" y="8406"/>
                  </a:cubicBezTo>
                  <a:cubicBezTo>
                    <a:pt x="1204822" y="13788"/>
                    <a:pt x="1207846" y="21087"/>
                    <a:pt x="1207846" y="28699"/>
                  </a:cubicBezTo>
                  <a:lnTo>
                    <a:pt x="1207846" y="124028"/>
                  </a:lnTo>
                  <a:cubicBezTo>
                    <a:pt x="1207846" y="139877"/>
                    <a:pt x="1194997" y="152726"/>
                    <a:pt x="1179148" y="152726"/>
                  </a:cubicBezTo>
                  <a:lnTo>
                    <a:pt x="28699" y="152726"/>
                  </a:lnTo>
                  <a:cubicBezTo>
                    <a:pt x="21087" y="152726"/>
                    <a:pt x="13788" y="149703"/>
                    <a:pt x="8406" y="144321"/>
                  </a:cubicBezTo>
                  <a:cubicBezTo>
                    <a:pt x="3024" y="138939"/>
                    <a:pt x="0" y="131639"/>
                    <a:pt x="0" y="124028"/>
                  </a:cubicBezTo>
                  <a:lnTo>
                    <a:pt x="0" y="28699"/>
                  </a:lnTo>
                  <a:cubicBezTo>
                    <a:pt x="0" y="12849"/>
                    <a:pt x="12849" y="0"/>
                    <a:pt x="28699" y="0"/>
                  </a:cubicBezTo>
                  <a:close/>
                </a:path>
              </a:pathLst>
            </a:custGeom>
            <a:solidFill>
              <a:srgbClr val="643FA9"/>
            </a:solidFill>
          </p:spPr>
        </p:sp>
        <p:sp>
          <p:nvSpPr>
            <p:cNvPr name="TextBox 53" id="53"/>
            <p:cNvSpPr txBox="true"/>
            <p:nvPr/>
          </p:nvSpPr>
          <p:spPr>
            <a:xfrm>
              <a:off x="0" y="-47625"/>
              <a:ext cx="1207846" cy="200351"/>
            </a:xfrm>
            <a:prstGeom prst="rect">
              <a:avLst/>
            </a:prstGeom>
          </p:spPr>
          <p:txBody>
            <a:bodyPr anchor="ctr" rtlCol="false" tIns="50800" lIns="50800" bIns="50800" rIns="50800"/>
            <a:lstStyle/>
            <a:p>
              <a:pPr algn="ctr">
                <a:lnSpc>
                  <a:spcPts val="2800"/>
                </a:lnSpc>
              </a:pPr>
            </a:p>
          </p:txBody>
        </p:sp>
      </p:grpSp>
      <p:sp>
        <p:nvSpPr>
          <p:cNvPr name="TextBox 54" id="54"/>
          <p:cNvSpPr txBox="true"/>
          <p:nvPr/>
        </p:nvSpPr>
        <p:spPr>
          <a:xfrm rot="0">
            <a:off x="4238204" y="6348451"/>
            <a:ext cx="4288608" cy="297180"/>
          </a:xfrm>
          <a:prstGeom prst="rect">
            <a:avLst/>
          </a:prstGeom>
        </p:spPr>
        <p:txBody>
          <a:bodyPr anchor="t" rtlCol="false" tIns="0" lIns="0" bIns="0" rIns="0">
            <a:spAutoFit/>
          </a:bodyPr>
          <a:lstStyle/>
          <a:p>
            <a:pPr algn="ctr">
              <a:lnSpc>
                <a:spcPts val="2520"/>
              </a:lnSpc>
            </a:pPr>
            <a:r>
              <a:rPr lang="en-US" b="true" sz="1800">
                <a:solidFill>
                  <a:srgbClr val="FFFFFF"/>
                </a:solidFill>
                <a:latin typeface="Canva Sans Bold"/>
                <a:ea typeface="Canva Sans Bold"/>
                <a:cs typeface="Canva Sans Bold"/>
                <a:sym typeface="Canva Sans Bold"/>
              </a:rPr>
              <a:t>Tries AI recaps and mood-based picks.</a:t>
            </a:r>
          </a:p>
        </p:txBody>
      </p:sp>
      <p:grpSp>
        <p:nvGrpSpPr>
          <p:cNvPr name="Group 55" id="55"/>
          <p:cNvGrpSpPr/>
          <p:nvPr/>
        </p:nvGrpSpPr>
        <p:grpSpPr>
          <a:xfrm rot="0">
            <a:off x="4167435" y="7045680"/>
            <a:ext cx="4586040" cy="579882"/>
            <a:chOff x="0" y="0"/>
            <a:chExt cx="1207846" cy="152726"/>
          </a:xfrm>
        </p:grpSpPr>
        <p:sp>
          <p:nvSpPr>
            <p:cNvPr name="Freeform 56" id="56"/>
            <p:cNvSpPr/>
            <p:nvPr/>
          </p:nvSpPr>
          <p:spPr>
            <a:xfrm flipH="false" flipV="false" rot="0">
              <a:off x="0" y="0"/>
              <a:ext cx="1207846" cy="152726"/>
            </a:xfrm>
            <a:custGeom>
              <a:avLst/>
              <a:gdLst/>
              <a:ahLst/>
              <a:cxnLst/>
              <a:rect r="r" b="b" t="t" l="l"/>
              <a:pathLst>
                <a:path h="152726" w="1207846">
                  <a:moveTo>
                    <a:pt x="28699" y="0"/>
                  </a:moveTo>
                  <a:lnTo>
                    <a:pt x="1179148" y="0"/>
                  </a:lnTo>
                  <a:cubicBezTo>
                    <a:pt x="1186759" y="0"/>
                    <a:pt x="1194058" y="3024"/>
                    <a:pt x="1199440" y="8406"/>
                  </a:cubicBezTo>
                  <a:cubicBezTo>
                    <a:pt x="1204822" y="13788"/>
                    <a:pt x="1207846" y="21087"/>
                    <a:pt x="1207846" y="28699"/>
                  </a:cubicBezTo>
                  <a:lnTo>
                    <a:pt x="1207846" y="124028"/>
                  </a:lnTo>
                  <a:cubicBezTo>
                    <a:pt x="1207846" y="139877"/>
                    <a:pt x="1194997" y="152726"/>
                    <a:pt x="1179148" y="152726"/>
                  </a:cubicBezTo>
                  <a:lnTo>
                    <a:pt x="28699" y="152726"/>
                  </a:lnTo>
                  <a:cubicBezTo>
                    <a:pt x="21087" y="152726"/>
                    <a:pt x="13788" y="149703"/>
                    <a:pt x="8406" y="144321"/>
                  </a:cubicBezTo>
                  <a:cubicBezTo>
                    <a:pt x="3024" y="138939"/>
                    <a:pt x="0" y="131639"/>
                    <a:pt x="0" y="124028"/>
                  </a:cubicBezTo>
                  <a:lnTo>
                    <a:pt x="0" y="28699"/>
                  </a:lnTo>
                  <a:cubicBezTo>
                    <a:pt x="0" y="12849"/>
                    <a:pt x="12849" y="0"/>
                    <a:pt x="28699" y="0"/>
                  </a:cubicBezTo>
                  <a:close/>
                </a:path>
              </a:pathLst>
            </a:custGeom>
            <a:solidFill>
              <a:srgbClr val="643FA9"/>
            </a:solidFill>
          </p:spPr>
        </p:sp>
        <p:sp>
          <p:nvSpPr>
            <p:cNvPr name="TextBox 57" id="57"/>
            <p:cNvSpPr txBox="true"/>
            <p:nvPr/>
          </p:nvSpPr>
          <p:spPr>
            <a:xfrm>
              <a:off x="0" y="-47625"/>
              <a:ext cx="1207846" cy="200351"/>
            </a:xfrm>
            <a:prstGeom prst="rect">
              <a:avLst/>
            </a:prstGeom>
          </p:spPr>
          <p:txBody>
            <a:bodyPr anchor="ctr" rtlCol="false" tIns="50800" lIns="50800" bIns="50800" rIns="50800"/>
            <a:lstStyle/>
            <a:p>
              <a:pPr algn="ctr">
                <a:lnSpc>
                  <a:spcPts val="2800"/>
                </a:lnSpc>
              </a:pPr>
            </a:p>
          </p:txBody>
        </p:sp>
      </p:grpSp>
      <p:sp>
        <p:nvSpPr>
          <p:cNvPr name="TextBox 58" id="58"/>
          <p:cNvSpPr txBox="true"/>
          <p:nvPr/>
        </p:nvSpPr>
        <p:spPr>
          <a:xfrm rot="0">
            <a:off x="4316151" y="7145788"/>
            <a:ext cx="4288608" cy="297180"/>
          </a:xfrm>
          <a:prstGeom prst="rect">
            <a:avLst/>
          </a:prstGeom>
        </p:spPr>
        <p:txBody>
          <a:bodyPr anchor="t" rtlCol="false" tIns="0" lIns="0" bIns="0" rIns="0">
            <a:spAutoFit/>
          </a:bodyPr>
          <a:lstStyle/>
          <a:p>
            <a:pPr algn="ctr">
              <a:lnSpc>
                <a:spcPts val="2520"/>
              </a:lnSpc>
            </a:pPr>
            <a:r>
              <a:rPr lang="en-US" b="true" sz="1800">
                <a:solidFill>
                  <a:srgbClr val="FFFFFF"/>
                </a:solidFill>
                <a:latin typeface="Canva Sans Bold"/>
                <a:ea typeface="Canva Sans Bold"/>
                <a:cs typeface="Canva Sans Bold"/>
                <a:sym typeface="Canva Sans Bold"/>
              </a:rPr>
              <a:t>Watches Short series</a:t>
            </a:r>
          </a:p>
        </p:txBody>
      </p:sp>
      <p:grpSp>
        <p:nvGrpSpPr>
          <p:cNvPr name="Group 59" id="59"/>
          <p:cNvGrpSpPr/>
          <p:nvPr/>
        </p:nvGrpSpPr>
        <p:grpSpPr>
          <a:xfrm rot="0">
            <a:off x="9582508" y="6221387"/>
            <a:ext cx="4586040" cy="579882"/>
            <a:chOff x="0" y="0"/>
            <a:chExt cx="1207846" cy="152726"/>
          </a:xfrm>
        </p:grpSpPr>
        <p:sp>
          <p:nvSpPr>
            <p:cNvPr name="Freeform 60" id="60"/>
            <p:cNvSpPr/>
            <p:nvPr/>
          </p:nvSpPr>
          <p:spPr>
            <a:xfrm flipH="false" flipV="false" rot="0">
              <a:off x="0" y="0"/>
              <a:ext cx="1207846" cy="152726"/>
            </a:xfrm>
            <a:custGeom>
              <a:avLst/>
              <a:gdLst/>
              <a:ahLst/>
              <a:cxnLst/>
              <a:rect r="r" b="b" t="t" l="l"/>
              <a:pathLst>
                <a:path h="152726" w="1207846">
                  <a:moveTo>
                    <a:pt x="28699" y="0"/>
                  </a:moveTo>
                  <a:lnTo>
                    <a:pt x="1179148" y="0"/>
                  </a:lnTo>
                  <a:cubicBezTo>
                    <a:pt x="1186759" y="0"/>
                    <a:pt x="1194058" y="3024"/>
                    <a:pt x="1199440" y="8406"/>
                  </a:cubicBezTo>
                  <a:cubicBezTo>
                    <a:pt x="1204822" y="13788"/>
                    <a:pt x="1207846" y="21087"/>
                    <a:pt x="1207846" y="28699"/>
                  </a:cubicBezTo>
                  <a:lnTo>
                    <a:pt x="1207846" y="124028"/>
                  </a:lnTo>
                  <a:cubicBezTo>
                    <a:pt x="1207846" y="139877"/>
                    <a:pt x="1194997" y="152726"/>
                    <a:pt x="1179148" y="152726"/>
                  </a:cubicBezTo>
                  <a:lnTo>
                    <a:pt x="28699" y="152726"/>
                  </a:lnTo>
                  <a:cubicBezTo>
                    <a:pt x="21087" y="152726"/>
                    <a:pt x="13788" y="149703"/>
                    <a:pt x="8406" y="144321"/>
                  </a:cubicBezTo>
                  <a:cubicBezTo>
                    <a:pt x="3024" y="138939"/>
                    <a:pt x="0" y="131639"/>
                    <a:pt x="0" y="124028"/>
                  </a:cubicBezTo>
                  <a:lnTo>
                    <a:pt x="0" y="28699"/>
                  </a:lnTo>
                  <a:cubicBezTo>
                    <a:pt x="0" y="12849"/>
                    <a:pt x="12849" y="0"/>
                    <a:pt x="28699" y="0"/>
                  </a:cubicBezTo>
                  <a:close/>
                </a:path>
              </a:pathLst>
            </a:custGeom>
            <a:solidFill>
              <a:srgbClr val="643FA9"/>
            </a:solidFill>
          </p:spPr>
        </p:sp>
        <p:sp>
          <p:nvSpPr>
            <p:cNvPr name="TextBox 61" id="61"/>
            <p:cNvSpPr txBox="true"/>
            <p:nvPr/>
          </p:nvSpPr>
          <p:spPr>
            <a:xfrm>
              <a:off x="0" y="-47625"/>
              <a:ext cx="1207846" cy="200351"/>
            </a:xfrm>
            <a:prstGeom prst="rect">
              <a:avLst/>
            </a:prstGeom>
          </p:spPr>
          <p:txBody>
            <a:bodyPr anchor="ctr" rtlCol="false" tIns="50800" lIns="50800" bIns="50800" rIns="50800"/>
            <a:lstStyle/>
            <a:p>
              <a:pPr algn="ctr">
                <a:lnSpc>
                  <a:spcPts val="2800"/>
                </a:lnSpc>
              </a:pPr>
            </a:p>
          </p:txBody>
        </p:sp>
      </p:grpSp>
      <p:grpSp>
        <p:nvGrpSpPr>
          <p:cNvPr name="Group 62" id="62"/>
          <p:cNvGrpSpPr/>
          <p:nvPr/>
        </p:nvGrpSpPr>
        <p:grpSpPr>
          <a:xfrm rot="0">
            <a:off x="9582508" y="7048919"/>
            <a:ext cx="4586040" cy="579882"/>
            <a:chOff x="0" y="0"/>
            <a:chExt cx="1207846" cy="152726"/>
          </a:xfrm>
        </p:grpSpPr>
        <p:sp>
          <p:nvSpPr>
            <p:cNvPr name="Freeform 63" id="63"/>
            <p:cNvSpPr/>
            <p:nvPr/>
          </p:nvSpPr>
          <p:spPr>
            <a:xfrm flipH="false" flipV="false" rot="0">
              <a:off x="0" y="0"/>
              <a:ext cx="1207846" cy="152726"/>
            </a:xfrm>
            <a:custGeom>
              <a:avLst/>
              <a:gdLst/>
              <a:ahLst/>
              <a:cxnLst/>
              <a:rect r="r" b="b" t="t" l="l"/>
              <a:pathLst>
                <a:path h="152726" w="1207846">
                  <a:moveTo>
                    <a:pt x="28699" y="0"/>
                  </a:moveTo>
                  <a:lnTo>
                    <a:pt x="1179148" y="0"/>
                  </a:lnTo>
                  <a:cubicBezTo>
                    <a:pt x="1186759" y="0"/>
                    <a:pt x="1194058" y="3024"/>
                    <a:pt x="1199440" y="8406"/>
                  </a:cubicBezTo>
                  <a:cubicBezTo>
                    <a:pt x="1204822" y="13788"/>
                    <a:pt x="1207846" y="21087"/>
                    <a:pt x="1207846" y="28699"/>
                  </a:cubicBezTo>
                  <a:lnTo>
                    <a:pt x="1207846" y="124028"/>
                  </a:lnTo>
                  <a:cubicBezTo>
                    <a:pt x="1207846" y="139877"/>
                    <a:pt x="1194997" y="152726"/>
                    <a:pt x="1179148" y="152726"/>
                  </a:cubicBezTo>
                  <a:lnTo>
                    <a:pt x="28699" y="152726"/>
                  </a:lnTo>
                  <a:cubicBezTo>
                    <a:pt x="21087" y="152726"/>
                    <a:pt x="13788" y="149703"/>
                    <a:pt x="8406" y="144321"/>
                  </a:cubicBezTo>
                  <a:cubicBezTo>
                    <a:pt x="3024" y="138939"/>
                    <a:pt x="0" y="131639"/>
                    <a:pt x="0" y="124028"/>
                  </a:cubicBezTo>
                  <a:lnTo>
                    <a:pt x="0" y="28699"/>
                  </a:lnTo>
                  <a:cubicBezTo>
                    <a:pt x="0" y="12849"/>
                    <a:pt x="12849" y="0"/>
                    <a:pt x="28699" y="0"/>
                  </a:cubicBezTo>
                  <a:close/>
                </a:path>
              </a:pathLst>
            </a:custGeom>
            <a:solidFill>
              <a:srgbClr val="643FA9"/>
            </a:solidFill>
          </p:spPr>
        </p:sp>
        <p:sp>
          <p:nvSpPr>
            <p:cNvPr name="TextBox 64" id="64"/>
            <p:cNvSpPr txBox="true"/>
            <p:nvPr/>
          </p:nvSpPr>
          <p:spPr>
            <a:xfrm>
              <a:off x="0" y="-47625"/>
              <a:ext cx="1207846" cy="200351"/>
            </a:xfrm>
            <a:prstGeom prst="rect">
              <a:avLst/>
            </a:prstGeom>
          </p:spPr>
          <p:txBody>
            <a:bodyPr anchor="ctr" rtlCol="false" tIns="50800" lIns="50800" bIns="50800" rIns="50800"/>
            <a:lstStyle/>
            <a:p>
              <a:pPr algn="ctr">
                <a:lnSpc>
                  <a:spcPts val="2800"/>
                </a:lnSpc>
              </a:pPr>
            </a:p>
          </p:txBody>
        </p:sp>
      </p:grpSp>
      <p:sp>
        <p:nvSpPr>
          <p:cNvPr name="TextBox 65" id="65"/>
          <p:cNvSpPr txBox="true"/>
          <p:nvPr/>
        </p:nvSpPr>
        <p:spPr>
          <a:xfrm rot="0">
            <a:off x="9267825" y="7172744"/>
            <a:ext cx="4288608" cy="297180"/>
          </a:xfrm>
          <a:prstGeom prst="rect">
            <a:avLst/>
          </a:prstGeom>
        </p:spPr>
        <p:txBody>
          <a:bodyPr anchor="t" rtlCol="false" tIns="0" lIns="0" bIns="0" rIns="0">
            <a:spAutoFit/>
          </a:bodyPr>
          <a:lstStyle/>
          <a:p>
            <a:pPr algn="ctr">
              <a:lnSpc>
                <a:spcPts val="2520"/>
              </a:lnSpc>
            </a:pPr>
            <a:r>
              <a:rPr lang="en-US" b="true" sz="1800">
                <a:solidFill>
                  <a:srgbClr val="FFFFFF"/>
                </a:solidFill>
                <a:latin typeface="Canva Sans Bold"/>
                <a:ea typeface="Canva Sans Bold"/>
                <a:cs typeface="Canva Sans Bold"/>
                <a:sym typeface="Canva Sans Bold"/>
              </a:rPr>
              <a:t>Interactive movies are fun</a:t>
            </a:r>
          </a:p>
        </p:txBody>
      </p:sp>
      <p:sp>
        <p:nvSpPr>
          <p:cNvPr name="TextBox 66" id="66"/>
          <p:cNvSpPr txBox="true"/>
          <p:nvPr/>
        </p:nvSpPr>
        <p:spPr>
          <a:xfrm rot="0">
            <a:off x="9407350" y="6348451"/>
            <a:ext cx="4288608" cy="297180"/>
          </a:xfrm>
          <a:prstGeom prst="rect">
            <a:avLst/>
          </a:prstGeom>
        </p:spPr>
        <p:txBody>
          <a:bodyPr anchor="t" rtlCol="false" tIns="0" lIns="0" bIns="0" rIns="0">
            <a:spAutoFit/>
          </a:bodyPr>
          <a:lstStyle/>
          <a:p>
            <a:pPr algn="ctr">
              <a:lnSpc>
                <a:spcPts val="2520"/>
              </a:lnSpc>
            </a:pPr>
            <a:r>
              <a:rPr lang="en-US" b="true" sz="1800">
                <a:solidFill>
                  <a:srgbClr val="FFFFFF"/>
                </a:solidFill>
                <a:latin typeface="Canva Sans Bold"/>
                <a:ea typeface="Canva Sans Bold"/>
                <a:cs typeface="Canva Sans Bold"/>
                <a:sym typeface="Canva Sans Bold"/>
              </a:rPr>
              <a:t>Excited by new, fun features</a:t>
            </a:r>
          </a:p>
        </p:txBody>
      </p:sp>
      <p:grpSp>
        <p:nvGrpSpPr>
          <p:cNvPr name="Group 67" id="67"/>
          <p:cNvGrpSpPr/>
          <p:nvPr/>
        </p:nvGrpSpPr>
        <p:grpSpPr>
          <a:xfrm rot="0">
            <a:off x="9582508" y="7876451"/>
            <a:ext cx="4586040" cy="579882"/>
            <a:chOff x="0" y="0"/>
            <a:chExt cx="1207846" cy="152726"/>
          </a:xfrm>
        </p:grpSpPr>
        <p:sp>
          <p:nvSpPr>
            <p:cNvPr name="Freeform 68" id="68"/>
            <p:cNvSpPr/>
            <p:nvPr/>
          </p:nvSpPr>
          <p:spPr>
            <a:xfrm flipH="false" flipV="false" rot="0">
              <a:off x="0" y="0"/>
              <a:ext cx="1207846" cy="152726"/>
            </a:xfrm>
            <a:custGeom>
              <a:avLst/>
              <a:gdLst/>
              <a:ahLst/>
              <a:cxnLst/>
              <a:rect r="r" b="b" t="t" l="l"/>
              <a:pathLst>
                <a:path h="152726" w="1207846">
                  <a:moveTo>
                    <a:pt x="28699" y="0"/>
                  </a:moveTo>
                  <a:lnTo>
                    <a:pt x="1179148" y="0"/>
                  </a:lnTo>
                  <a:cubicBezTo>
                    <a:pt x="1186759" y="0"/>
                    <a:pt x="1194058" y="3024"/>
                    <a:pt x="1199440" y="8406"/>
                  </a:cubicBezTo>
                  <a:cubicBezTo>
                    <a:pt x="1204822" y="13788"/>
                    <a:pt x="1207846" y="21087"/>
                    <a:pt x="1207846" y="28699"/>
                  </a:cubicBezTo>
                  <a:lnTo>
                    <a:pt x="1207846" y="124028"/>
                  </a:lnTo>
                  <a:cubicBezTo>
                    <a:pt x="1207846" y="139877"/>
                    <a:pt x="1194997" y="152726"/>
                    <a:pt x="1179148" y="152726"/>
                  </a:cubicBezTo>
                  <a:lnTo>
                    <a:pt x="28699" y="152726"/>
                  </a:lnTo>
                  <a:cubicBezTo>
                    <a:pt x="21087" y="152726"/>
                    <a:pt x="13788" y="149703"/>
                    <a:pt x="8406" y="144321"/>
                  </a:cubicBezTo>
                  <a:cubicBezTo>
                    <a:pt x="3024" y="138939"/>
                    <a:pt x="0" y="131639"/>
                    <a:pt x="0" y="124028"/>
                  </a:cubicBezTo>
                  <a:lnTo>
                    <a:pt x="0" y="28699"/>
                  </a:lnTo>
                  <a:cubicBezTo>
                    <a:pt x="0" y="12849"/>
                    <a:pt x="12849" y="0"/>
                    <a:pt x="28699" y="0"/>
                  </a:cubicBezTo>
                  <a:close/>
                </a:path>
              </a:pathLst>
            </a:custGeom>
            <a:solidFill>
              <a:srgbClr val="643FA9"/>
            </a:solidFill>
          </p:spPr>
        </p:sp>
        <p:sp>
          <p:nvSpPr>
            <p:cNvPr name="TextBox 69" id="69"/>
            <p:cNvSpPr txBox="true"/>
            <p:nvPr/>
          </p:nvSpPr>
          <p:spPr>
            <a:xfrm>
              <a:off x="0" y="-47625"/>
              <a:ext cx="1207846" cy="200351"/>
            </a:xfrm>
            <a:prstGeom prst="rect">
              <a:avLst/>
            </a:prstGeom>
          </p:spPr>
          <p:txBody>
            <a:bodyPr anchor="ctr" rtlCol="false" tIns="50800" lIns="50800" bIns="50800" rIns="50800"/>
            <a:lstStyle/>
            <a:p>
              <a:pPr algn="ctr">
                <a:lnSpc>
                  <a:spcPts val="2800"/>
                </a:lnSpc>
              </a:pPr>
            </a:p>
          </p:txBody>
        </p:sp>
      </p:grpSp>
      <p:sp>
        <p:nvSpPr>
          <p:cNvPr name="TextBox 70" id="70"/>
          <p:cNvSpPr txBox="true"/>
          <p:nvPr/>
        </p:nvSpPr>
        <p:spPr>
          <a:xfrm rot="0">
            <a:off x="9325333" y="8000276"/>
            <a:ext cx="4288608" cy="297180"/>
          </a:xfrm>
          <a:prstGeom prst="rect">
            <a:avLst/>
          </a:prstGeom>
        </p:spPr>
        <p:txBody>
          <a:bodyPr anchor="t" rtlCol="false" tIns="0" lIns="0" bIns="0" rIns="0">
            <a:spAutoFit/>
          </a:bodyPr>
          <a:lstStyle/>
          <a:p>
            <a:pPr algn="ctr">
              <a:lnSpc>
                <a:spcPts val="2520"/>
              </a:lnSpc>
            </a:pPr>
            <a:r>
              <a:rPr lang="en-US" b="true" sz="1800">
                <a:solidFill>
                  <a:srgbClr val="FFFFFF"/>
                </a:solidFill>
                <a:latin typeface="Canva Sans Bold"/>
                <a:ea typeface="Canva Sans Bold"/>
                <a:cs typeface="Canva Sans Bold"/>
                <a:sym typeface="Canva Sans Bold"/>
              </a:rPr>
              <a:t>Annoyed by too many ads</a:t>
            </a:r>
          </a:p>
        </p:txBody>
      </p:sp>
      <p:grpSp>
        <p:nvGrpSpPr>
          <p:cNvPr name="Group 71" id="71"/>
          <p:cNvGrpSpPr/>
          <p:nvPr/>
        </p:nvGrpSpPr>
        <p:grpSpPr>
          <a:xfrm rot="0">
            <a:off x="9582508" y="3357025"/>
            <a:ext cx="5455711" cy="579882"/>
            <a:chOff x="0" y="0"/>
            <a:chExt cx="1436895" cy="152726"/>
          </a:xfrm>
        </p:grpSpPr>
        <p:sp>
          <p:nvSpPr>
            <p:cNvPr name="Freeform 72" id="72"/>
            <p:cNvSpPr/>
            <p:nvPr/>
          </p:nvSpPr>
          <p:spPr>
            <a:xfrm flipH="false" flipV="false" rot="0">
              <a:off x="0" y="0"/>
              <a:ext cx="1436895" cy="152726"/>
            </a:xfrm>
            <a:custGeom>
              <a:avLst/>
              <a:gdLst/>
              <a:ahLst/>
              <a:cxnLst/>
              <a:rect r="r" b="b" t="t" l="l"/>
              <a:pathLst>
                <a:path h="152726" w="1436895">
                  <a:moveTo>
                    <a:pt x="24124" y="0"/>
                  </a:moveTo>
                  <a:lnTo>
                    <a:pt x="1412771" y="0"/>
                  </a:lnTo>
                  <a:cubicBezTo>
                    <a:pt x="1426094" y="0"/>
                    <a:pt x="1436895" y="10801"/>
                    <a:pt x="1436895" y="24124"/>
                  </a:cubicBezTo>
                  <a:lnTo>
                    <a:pt x="1436895" y="128602"/>
                  </a:lnTo>
                  <a:cubicBezTo>
                    <a:pt x="1436895" y="141926"/>
                    <a:pt x="1426094" y="152726"/>
                    <a:pt x="1412771" y="152726"/>
                  </a:cubicBezTo>
                  <a:lnTo>
                    <a:pt x="24124" y="152726"/>
                  </a:lnTo>
                  <a:cubicBezTo>
                    <a:pt x="10801" y="152726"/>
                    <a:pt x="0" y="141926"/>
                    <a:pt x="0" y="128602"/>
                  </a:cubicBezTo>
                  <a:lnTo>
                    <a:pt x="0" y="24124"/>
                  </a:lnTo>
                  <a:cubicBezTo>
                    <a:pt x="0" y="10801"/>
                    <a:pt x="10801" y="0"/>
                    <a:pt x="24124" y="0"/>
                  </a:cubicBezTo>
                  <a:close/>
                </a:path>
              </a:pathLst>
            </a:custGeom>
            <a:solidFill>
              <a:srgbClr val="643FA9"/>
            </a:solidFill>
          </p:spPr>
        </p:sp>
        <p:sp>
          <p:nvSpPr>
            <p:cNvPr name="TextBox 73" id="73"/>
            <p:cNvSpPr txBox="true"/>
            <p:nvPr/>
          </p:nvSpPr>
          <p:spPr>
            <a:xfrm>
              <a:off x="0" y="-47625"/>
              <a:ext cx="1436895" cy="200351"/>
            </a:xfrm>
            <a:prstGeom prst="rect">
              <a:avLst/>
            </a:prstGeom>
          </p:spPr>
          <p:txBody>
            <a:bodyPr anchor="ctr" rtlCol="false" tIns="50800" lIns="50800" bIns="50800" rIns="50800"/>
            <a:lstStyle/>
            <a:p>
              <a:pPr algn="ctr">
                <a:lnSpc>
                  <a:spcPts val="2800"/>
                </a:lnSpc>
              </a:pPr>
            </a:p>
          </p:txBody>
        </p:sp>
      </p:grpSp>
      <p:sp>
        <p:nvSpPr>
          <p:cNvPr name="TextBox 74" id="74"/>
          <p:cNvSpPr txBox="true"/>
          <p:nvPr/>
        </p:nvSpPr>
        <p:spPr>
          <a:xfrm rot="0">
            <a:off x="9606702" y="3495236"/>
            <a:ext cx="5234484" cy="297180"/>
          </a:xfrm>
          <a:prstGeom prst="rect">
            <a:avLst/>
          </a:prstGeom>
        </p:spPr>
        <p:txBody>
          <a:bodyPr anchor="t" rtlCol="false" tIns="0" lIns="0" bIns="0" rIns="0">
            <a:spAutoFit/>
          </a:bodyPr>
          <a:lstStyle/>
          <a:p>
            <a:pPr algn="ctr">
              <a:lnSpc>
                <a:spcPts val="2520"/>
              </a:lnSpc>
            </a:pPr>
            <a:r>
              <a:rPr lang="en-US" sz="1800" b="true">
                <a:solidFill>
                  <a:srgbClr val="FFFFFF"/>
                </a:solidFill>
                <a:latin typeface="Canva Sans Bold"/>
                <a:ea typeface="Canva Sans Bold"/>
                <a:cs typeface="Canva Sans Bold"/>
                <a:sym typeface="Canva Sans Bold"/>
              </a:rPr>
              <a:t>Watching short series is less time consuming</a:t>
            </a:r>
          </a:p>
        </p:txBody>
      </p:sp>
      <p:grpSp>
        <p:nvGrpSpPr>
          <p:cNvPr name="Group 75" id="75"/>
          <p:cNvGrpSpPr/>
          <p:nvPr/>
        </p:nvGrpSpPr>
        <p:grpSpPr>
          <a:xfrm rot="0">
            <a:off x="4089488" y="7877121"/>
            <a:ext cx="4586040" cy="579882"/>
            <a:chOff x="0" y="0"/>
            <a:chExt cx="1207846" cy="152726"/>
          </a:xfrm>
        </p:grpSpPr>
        <p:sp>
          <p:nvSpPr>
            <p:cNvPr name="Freeform 76" id="76"/>
            <p:cNvSpPr/>
            <p:nvPr/>
          </p:nvSpPr>
          <p:spPr>
            <a:xfrm flipH="false" flipV="false" rot="0">
              <a:off x="0" y="0"/>
              <a:ext cx="1207846" cy="152726"/>
            </a:xfrm>
            <a:custGeom>
              <a:avLst/>
              <a:gdLst/>
              <a:ahLst/>
              <a:cxnLst/>
              <a:rect r="r" b="b" t="t" l="l"/>
              <a:pathLst>
                <a:path h="152726" w="1207846">
                  <a:moveTo>
                    <a:pt x="28699" y="0"/>
                  </a:moveTo>
                  <a:lnTo>
                    <a:pt x="1179148" y="0"/>
                  </a:lnTo>
                  <a:cubicBezTo>
                    <a:pt x="1186759" y="0"/>
                    <a:pt x="1194058" y="3024"/>
                    <a:pt x="1199440" y="8406"/>
                  </a:cubicBezTo>
                  <a:cubicBezTo>
                    <a:pt x="1204822" y="13788"/>
                    <a:pt x="1207846" y="21087"/>
                    <a:pt x="1207846" y="28699"/>
                  </a:cubicBezTo>
                  <a:lnTo>
                    <a:pt x="1207846" y="124028"/>
                  </a:lnTo>
                  <a:cubicBezTo>
                    <a:pt x="1207846" y="139877"/>
                    <a:pt x="1194997" y="152726"/>
                    <a:pt x="1179148" y="152726"/>
                  </a:cubicBezTo>
                  <a:lnTo>
                    <a:pt x="28699" y="152726"/>
                  </a:lnTo>
                  <a:cubicBezTo>
                    <a:pt x="21087" y="152726"/>
                    <a:pt x="13788" y="149703"/>
                    <a:pt x="8406" y="144321"/>
                  </a:cubicBezTo>
                  <a:cubicBezTo>
                    <a:pt x="3024" y="138939"/>
                    <a:pt x="0" y="131639"/>
                    <a:pt x="0" y="124028"/>
                  </a:cubicBezTo>
                  <a:lnTo>
                    <a:pt x="0" y="28699"/>
                  </a:lnTo>
                  <a:cubicBezTo>
                    <a:pt x="0" y="12849"/>
                    <a:pt x="12849" y="0"/>
                    <a:pt x="28699" y="0"/>
                  </a:cubicBezTo>
                  <a:close/>
                </a:path>
              </a:pathLst>
            </a:custGeom>
            <a:solidFill>
              <a:srgbClr val="643FA9"/>
            </a:solidFill>
          </p:spPr>
        </p:sp>
        <p:sp>
          <p:nvSpPr>
            <p:cNvPr name="TextBox 77" id="77"/>
            <p:cNvSpPr txBox="true"/>
            <p:nvPr/>
          </p:nvSpPr>
          <p:spPr>
            <a:xfrm>
              <a:off x="0" y="-47625"/>
              <a:ext cx="1207846" cy="200351"/>
            </a:xfrm>
            <a:prstGeom prst="rect">
              <a:avLst/>
            </a:prstGeom>
          </p:spPr>
          <p:txBody>
            <a:bodyPr anchor="ctr" rtlCol="false" tIns="50800" lIns="50800" bIns="50800" rIns="50800"/>
            <a:lstStyle/>
            <a:p>
              <a:pPr algn="ctr">
                <a:lnSpc>
                  <a:spcPts val="2800"/>
                </a:lnSpc>
              </a:pPr>
            </a:p>
          </p:txBody>
        </p:sp>
      </p:grpSp>
      <p:sp>
        <p:nvSpPr>
          <p:cNvPr name="TextBox 78" id="78"/>
          <p:cNvSpPr txBox="true"/>
          <p:nvPr/>
        </p:nvSpPr>
        <p:spPr>
          <a:xfrm rot="0">
            <a:off x="4281359" y="7968462"/>
            <a:ext cx="4288608" cy="297180"/>
          </a:xfrm>
          <a:prstGeom prst="rect">
            <a:avLst/>
          </a:prstGeom>
        </p:spPr>
        <p:txBody>
          <a:bodyPr anchor="t" rtlCol="false" tIns="0" lIns="0" bIns="0" rIns="0">
            <a:spAutoFit/>
          </a:bodyPr>
          <a:lstStyle/>
          <a:p>
            <a:pPr algn="ctr">
              <a:lnSpc>
                <a:spcPts val="2520"/>
              </a:lnSpc>
            </a:pPr>
            <a:r>
              <a:rPr lang="en-US" b="true" sz="1800">
                <a:solidFill>
                  <a:srgbClr val="FFFFFF"/>
                </a:solidFill>
                <a:latin typeface="Canva Sans Bold"/>
                <a:ea typeface="Canva Sans Bold"/>
                <a:cs typeface="Canva Sans Bold"/>
                <a:sym typeface="Canva Sans Bold"/>
              </a:rPr>
              <a:t>Joins watch Together.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987091" y="761123"/>
            <a:ext cx="13131091" cy="13131091"/>
          </a:xfrm>
          <a:custGeom>
            <a:avLst/>
            <a:gdLst/>
            <a:ahLst/>
            <a:cxnLst/>
            <a:rect r="r" b="b" t="t" l="l"/>
            <a:pathLst>
              <a:path h="13131091" w="13131091">
                <a:moveTo>
                  <a:pt x="0" y="0"/>
                </a:moveTo>
                <a:lnTo>
                  <a:pt x="13131091" y="0"/>
                </a:lnTo>
                <a:lnTo>
                  <a:pt x="13131091" y="13131091"/>
                </a:lnTo>
                <a:lnTo>
                  <a:pt x="0" y="13131091"/>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208105" y="-5372097"/>
            <a:ext cx="12102391" cy="1210239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2857641" y="-3722560"/>
            <a:ext cx="8803317" cy="88033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40834" y="679099"/>
            <a:ext cx="4385302" cy="775403"/>
            <a:chOff x="0" y="0"/>
            <a:chExt cx="1200079" cy="212196"/>
          </a:xfrm>
        </p:grpSpPr>
        <p:sp>
          <p:nvSpPr>
            <p:cNvPr name="Freeform 10" id="10"/>
            <p:cNvSpPr/>
            <p:nvPr/>
          </p:nvSpPr>
          <p:spPr>
            <a:xfrm flipH="false" flipV="false" rot="0">
              <a:off x="0" y="0"/>
              <a:ext cx="1200079" cy="212196"/>
            </a:xfrm>
            <a:custGeom>
              <a:avLst/>
              <a:gdLst/>
              <a:ahLst/>
              <a:cxnLst/>
              <a:rect r="r" b="b" t="t" l="l"/>
              <a:pathLst>
                <a:path h="212196" w="1200079">
                  <a:moveTo>
                    <a:pt x="65321" y="0"/>
                  </a:moveTo>
                  <a:lnTo>
                    <a:pt x="1134758" y="0"/>
                  </a:lnTo>
                  <a:cubicBezTo>
                    <a:pt x="1152082" y="0"/>
                    <a:pt x="1168697" y="6882"/>
                    <a:pt x="1180947" y="19132"/>
                  </a:cubicBezTo>
                  <a:cubicBezTo>
                    <a:pt x="1193197" y="31382"/>
                    <a:pt x="1200079" y="47997"/>
                    <a:pt x="1200079" y="65321"/>
                  </a:cubicBezTo>
                  <a:lnTo>
                    <a:pt x="1200079" y="146876"/>
                  </a:lnTo>
                  <a:cubicBezTo>
                    <a:pt x="1200079" y="182951"/>
                    <a:pt x="1170834" y="212196"/>
                    <a:pt x="1134758" y="212196"/>
                  </a:cubicBezTo>
                  <a:lnTo>
                    <a:pt x="65321" y="212196"/>
                  </a:lnTo>
                  <a:cubicBezTo>
                    <a:pt x="29245" y="212196"/>
                    <a:pt x="0" y="182951"/>
                    <a:pt x="0" y="146876"/>
                  </a:cubicBezTo>
                  <a:lnTo>
                    <a:pt x="0" y="65321"/>
                  </a:lnTo>
                  <a:cubicBezTo>
                    <a:pt x="0" y="29245"/>
                    <a:pt x="29245" y="0"/>
                    <a:pt x="65321" y="0"/>
                  </a:cubicBezTo>
                  <a:close/>
                </a:path>
              </a:pathLst>
            </a:custGeom>
            <a:solidFill>
              <a:srgbClr val="361474"/>
            </a:solidFill>
          </p:spPr>
        </p:sp>
        <p:sp>
          <p:nvSpPr>
            <p:cNvPr name="TextBox 11" id="11"/>
            <p:cNvSpPr txBox="true"/>
            <p:nvPr/>
          </p:nvSpPr>
          <p:spPr>
            <a:xfrm>
              <a:off x="0" y="-28575"/>
              <a:ext cx="1200079" cy="240771"/>
            </a:xfrm>
            <a:prstGeom prst="rect">
              <a:avLst/>
            </a:prstGeom>
          </p:spPr>
          <p:txBody>
            <a:bodyPr anchor="ctr" rtlCol="false" tIns="50800" lIns="50800" bIns="50800" rIns="50800"/>
            <a:lstStyle/>
            <a:p>
              <a:pPr algn="ctr">
                <a:lnSpc>
                  <a:spcPts val="1960"/>
                </a:lnSpc>
              </a:pPr>
            </a:p>
          </p:txBody>
        </p:sp>
      </p:grpSp>
      <p:sp>
        <p:nvSpPr>
          <p:cNvPr name="TextBox 12" id="12"/>
          <p:cNvSpPr txBox="true"/>
          <p:nvPr/>
        </p:nvSpPr>
        <p:spPr>
          <a:xfrm rot="0">
            <a:off x="90567" y="752475"/>
            <a:ext cx="3322500"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Mood Board</a:t>
            </a:r>
          </a:p>
        </p:txBody>
      </p:sp>
      <p:sp>
        <p:nvSpPr>
          <p:cNvPr name="Freeform 13" id="13"/>
          <p:cNvSpPr/>
          <p:nvPr/>
        </p:nvSpPr>
        <p:spPr>
          <a:xfrm flipH="false" flipV="false" rot="0">
            <a:off x="1028700" y="1627140"/>
            <a:ext cx="16192740" cy="8046202"/>
          </a:xfrm>
          <a:custGeom>
            <a:avLst/>
            <a:gdLst/>
            <a:ahLst/>
            <a:cxnLst/>
            <a:rect r="r" b="b" t="t" l="l"/>
            <a:pathLst>
              <a:path h="8046202" w="16192740">
                <a:moveTo>
                  <a:pt x="0" y="0"/>
                </a:moveTo>
                <a:lnTo>
                  <a:pt x="16192740" y="0"/>
                </a:lnTo>
                <a:lnTo>
                  <a:pt x="16192740" y="8046202"/>
                </a:lnTo>
                <a:lnTo>
                  <a:pt x="0" y="8046202"/>
                </a:lnTo>
                <a:lnTo>
                  <a:pt x="0" y="0"/>
                </a:lnTo>
                <a:close/>
              </a:path>
            </a:pathLst>
          </a:custGeom>
          <a:blipFill>
            <a:blip r:embed="rId4"/>
            <a:stretch>
              <a:fillRect l="0" t="-6600" r="0" b="-660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987091" y="761123"/>
            <a:ext cx="13131091" cy="13131091"/>
          </a:xfrm>
          <a:custGeom>
            <a:avLst/>
            <a:gdLst/>
            <a:ahLst/>
            <a:cxnLst/>
            <a:rect r="r" b="b" t="t" l="l"/>
            <a:pathLst>
              <a:path h="13131091" w="13131091">
                <a:moveTo>
                  <a:pt x="0" y="0"/>
                </a:moveTo>
                <a:lnTo>
                  <a:pt x="13131091" y="0"/>
                </a:lnTo>
                <a:lnTo>
                  <a:pt x="13131091" y="13131091"/>
                </a:lnTo>
                <a:lnTo>
                  <a:pt x="0" y="13131091"/>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208105" y="-5372097"/>
            <a:ext cx="12102391" cy="1210239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2857641" y="-3722560"/>
            <a:ext cx="8803317" cy="88033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40834" y="679099"/>
            <a:ext cx="5391198" cy="775403"/>
            <a:chOff x="0" y="0"/>
            <a:chExt cx="1475352" cy="212196"/>
          </a:xfrm>
        </p:grpSpPr>
        <p:sp>
          <p:nvSpPr>
            <p:cNvPr name="Freeform 10" id="10"/>
            <p:cNvSpPr/>
            <p:nvPr/>
          </p:nvSpPr>
          <p:spPr>
            <a:xfrm flipH="false" flipV="false" rot="0">
              <a:off x="0" y="0"/>
              <a:ext cx="1475352" cy="212196"/>
            </a:xfrm>
            <a:custGeom>
              <a:avLst/>
              <a:gdLst/>
              <a:ahLst/>
              <a:cxnLst/>
              <a:rect r="r" b="b" t="t" l="l"/>
              <a:pathLst>
                <a:path h="212196" w="1475352">
                  <a:moveTo>
                    <a:pt x="53133" y="0"/>
                  </a:moveTo>
                  <a:lnTo>
                    <a:pt x="1422219" y="0"/>
                  </a:lnTo>
                  <a:cubicBezTo>
                    <a:pt x="1451563" y="0"/>
                    <a:pt x="1475352" y="23788"/>
                    <a:pt x="1475352" y="53133"/>
                  </a:cubicBezTo>
                  <a:lnTo>
                    <a:pt x="1475352" y="159063"/>
                  </a:lnTo>
                  <a:cubicBezTo>
                    <a:pt x="1475352" y="173155"/>
                    <a:pt x="1469754" y="186670"/>
                    <a:pt x="1459789" y="196634"/>
                  </a:cubicBezTo>
                  <a:cubicBezTo>
                    <a:pt x="1449825" y="206598"/>
                    <a:pt x="1436310" y="212196"/>
                    <a:pt x="1422219" y="212196"/>
                  </a:cubicBezTo>
                  <a:lnTo>
                    <a:pt x="53133" y="212196"/>
                  </a:lnTo>
                  <a:cubicBezTo>
                    <a:pt x="39041" y="212196"/>
                    <a:pt x="25527" y="206598"/>
                    <a:pt x="15562" y="196634"/>
                  </a:cubicBezTo>
                  <a:cubicBezTo>
                    <a:pt x="5598" y="186670"/>
                    <a:pt x="0" y="173155"/>
                    <a:pt x="0" y="159063"/>
                  </a:cubicBezTo>
                  <a:lnTo>
                    <a:pt x="0" y="53133"/>
                  </a:lnTo>
                  <a:cubicBezTo>
                    <a:pt x="0" y="39041"/>
                    <a:pt x="5598" y="25527"/>
                    <a:pt x="15562" y="15562"/>
                  </a:cubicBezTo>
                  <a:cubicBezTo>
                    <a:pt x="25527" y="5598"/>
                    <a:pt x="39041" y="0"/>
                    <a:pt x="53133" y="0"/>
                  </a:cubicBezTo>
                  <a:close/>
                </a:path>
              </a:pathLst>
            </a:custGeom>
            <a:solidFill>
              <a:srgbClr val="361474"/>
            </a:solidFill>
          </p:spPr>
        </p:sp>
        <p:sp>
          <p:nvSpPr>
            <p:cNvPr name="TextBox 11" id="11"/>
            <p:cNvSpPr txBox="true"/>
            <p:nvPr/>
          </p:nvSpPr>
          <p:spPr>
            <a:xfrm>
              <a:off x="0" y="-28575"/>
              <a:ext cx="1475352" cy="240771"/>
            </a:xfrm>
            <a:prstGeom prst="rect">
              <a:avLst/>
            </a:prstGeom>
          </p:spPr>
          <p:txBody>
            <a:bodyPr anchor="ctr" rtlCol="false" tIns="50800" lIns="50800" bIns="50800" rIns="50800"/>
            <a:lstStyle/>
            <a:p>
              <a:pPr algn="ctr">
                <a:lnSpc>
                  <a:spcPts val="1960"/>
                </a:lnSpc>
              </a:pPr>
            </a:p>
          </p:txBody>
        </p:sp>
      </p:grpSp>
      <p:sp>
        <p:nvSpPr>
          <p:cNvPr name="Freeform 12" id="12"/>
          <p:cNvSpPr/>
          <p:nvPr/>
        </p:nvSpPr>
        <p:spPr>
          <a:xfrm flipH="false" flipV="false" rot="0">
            <a:off x="2086807" y="1624435"/>
            <a:ext cx="14114385" cy="7939342"/>
          </a:xfrm>
          <a:custGeom>
            <a:avLst/>
            <a:gdLst/>
            <a:ahLst/>
            <a:cxnLst/>
            <a:rect r="r" b="b" t="t" l="l"/>
            <a:pathLst>
              <a:path h="7939342" w="14114385">
                <a:moveTo>
                  <a:pt x="0" y="0"/>
                </a:moveTo>
                <a:lnTo>
                  <a:pt x="14114386" y="0"/>
                </a:lnTo>
                <a:lnTo>
                  <a:pt x="14114386" y="7939341"/>
                </a:lnTo>
                <a:lnTo>
                  <a:pt x="0" y="7939341"/>
                </a:lnTo>
                <a:lnTo>
                  <a:pt x="0" y="0"/>
                </a:lnTo>
                <a:close/>
              </a:path>
            </a:pathLst>
          </a:custGeom>
          <a:blipFill>
            <a:blip r:embed="rId4"/>
            <a:stretch>
              <a:fillRect l="0" t="0" r="0" b="0"/>
            </a:stretch>
          </a:blipFill>
        </p:spPr>
      </p:sp>
      <p:sp>
        <p:nvSpPr>
          <p:cNvPr name="TextBox 13" id="13"/>
          <p:cNvSpPr txBox="true"/>
          <p:nvPr/>
        </p:nvSpPr>
        <p:spPr>
          <a:xfrm rot="0">
            <a:off x="90567" y="752475"/>
            <a:ext cx="4696407"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Theme &amp; typography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8775877" y="3668877"/>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425414" y="5318414"/>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770596" cy="775403"/>
            <a:chOff x="0" y="0"/>
            <a:chExt cx="1579177" cy="212196"/>
          </a:xfrm>
        </p:grpSpPr>
        <p:sp>
          <p:nvSpPr>
            <p:cNvPr name="Freeform 9" id="9"/>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0" id="10"/>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sp>
        <p:nvSpPr>
          <p:cNvPr name="Freeform 11" id="11"/>
          <p:cNvSpPr/>
          <p:nvPr/>
        </p:nvSpPr>
        <p:spPr>
          <a:xfrm flipH="false" flipV="false" rot="0">
            <a:off x="382779" y="2558629"/>
            <a:ext cx="17522441" cy="5519569"/>
          </a:xfrm>
          <a:custGeom>
            <a:avLst/>
            <a:gdLst/>
            <a:ahLst/>
            <a:cxnLst/>
            <a:rect r="r" b="b" t="t" l="l"/>
            <a:pathLst>
              <a:path h="5519569" w="17522441">
                <a:moveTo>
                  <a:pt x="0" y="0"/>
                </a:moveTo>
                <a:lnTo>
                  <a:pt x="17522442" y="0"/>
                </a:lnTo>
                <a:lnTo>
                  <a:pt x="17522442" y="5519569"/>
                </a:lnTo>
                <a:lnTo>
                  <a:pt x="0" y="5519569"/>
                </a:lnTo>
                <a:lnTo>
                  <a:pt x="0" y="0"/>
                </a:lnTo>
                <a:close/>
              </a:path>
            </a:pathLst>
          </a:custGeom>
          <a:blipFill>
            <a:blip r:embed="rId2"/>
            <a:stretch>
              <a:fillRect l="0" t="0" r="0" b="0"/>
            </a:stretch>
          </a:blipFill>
        </p:spPr>
      </p:sp>
      <p:sp>
        <p:nvSpPr>
          <p:cNvPr name="TextBox 12" id="12"/>
          <p:cNvSpPr txBox="true"/>
          <p:nvPr/>
        </p:nvSpPr>
        <p:spPr>
          <a:xfrm rot="0">
            <a:off x="-123944"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Information Architecture</a:t>
            </a:r>
          </a:p>
        </p:txBody>
      </p:sp>
    </p:spTree>
  </p:cSld>
  <p:clrMapOvr>
    <a:masterClrMapping/>
  </p:clrMapOvr>
</p:sld>
</file>

<file path=ppt/slides/slide15.xml><?xml version="1.0" encoding="utf-8"?>
<p:sld xmlns:p="http://schemas.openxmlformats.org/presentationml/2006/main" xmlns:a="http://schemas.openxmlformats.org/drawingml/2006/main">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7308197" y="3045815"/>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658660" y="4695351"/>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770596" cy="775403"/>
            <a:chOff x="0" y="0"/>
            <a:chExt cx="1579177" cy="212196"/>
          </a:xfrm>
        </p:grpSpPr>
        <p:sp>
          <p:nvSpPr>
            <p:cNvPr name="Freeform 9" id="9"/>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0" id="10"/>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sp>
        <p:nvSpPr>
          <p:cNvPr name="TextBox 11" id="11"/>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Design Statement  </a:t>
            </a:r>
          </a:p>
        </p:txBody>
      </p:sp>
      <p:sp>
        <p:nvSpPr>
          <p:cNvPr name="TextBox 12" id="12"/>
          <p:cNvSpPr txBox="true"/>
          <p:nvPr/>
        </p:nvSpPr>
        <p:spPr>
          <a:xfrm rot="0">
            <a:off x="781784" y="3136900"/>
            <a:ext cx="16724432" cy="3946525"/>
          </a:xfrm>
          <a:prstGeom prst="rect">
            <a:avLst/>
          </a:prstGeom>
        </p:spPr>
        <p:txBody>
          <a:bodyPr anchor="t" rtlCol="false" tIns="0" lIns="0" bIns="0" rIns="0">
            <a:spAutoFit/>
          </a:bodyPr>
          <a:lstStyle/>
          <a:p>
            <a:pPr algn="just">
              <a:lnSpc>
                <a:spcPts val="3499"/>
              </a:lnSpc>
            </a:pPr>
            <a:r>
              <a:rPr lang="en-US" b="true" sz="2499" spc="-49">
                <a:solidFill>
                  <a:srgbClr val="361474"/>
                </a:solidFill>
                <a:latin typeface="Poppins Bold"/>
                <a:ea typeface="Poppins Bold"/>
                <a:cs typeface="Poppins Bold"/>
                <a:sym typeface="Poppins Bold"/>
              </a:rPr>
              <a:t>Young adults (aged 19–30) seek an entertainment platform that goes beyond traditional streaming services. They crave an engaging and socially interactive experience that blends high-quality content with modern features like watch parties with video chat, short movie reels, and AI-driven content recommendations.</a:t>
            </a:r>
          </a:p>
          <a:p>
            <a:pPr algn="just">
              <a:lnSpc>
                <a:spcPts val="3499"/>
              </a:lnSpc>
            </a:pPr>
          </a:p>
          <a:p>
            <a:pPr algn="just">
              <a:lnSpc>
                <a:spcPts val="3499"/>
              </a:lnSpc>
            </a:pPr>
            <a:r>
              <a:rPr lang="en-US" b="true" sz="2499" spc="-49">
                <a:solidFill>
                  <a:srgbClr val="361474"/>
                </a:solidFill>
                <a:latin typeface="Poppins Bold"/>
                <a:ea typeface="Poppins Bold"/>
                <a:cs typeface="Poppins Bold"/>
                <a:sym typeface="Poppins Bold"/>
              </a:rPr>
              <a:t>Users often feel disconnected when watching alone, face choice fatigue due to overwhelming content, and want more immersive and shareable experiences. Flixify aims to solve these problems by offering personalized, interactive, and community-driven entertainment in a simple, intuitive, and visually appealing interface.</a:t>
            </a:r>
          </a:p>
        </p:txBody>
      </p:sp>
    </p:spTree>
  </p:cSld>
  <p:clrMapOvr>
    <a:masterClrMapping/>
  </p:clrMapOvr>
</p:sld>
</file>

<file path=ppt/slides/slide16.xml><?xml version="1.0" encoding="utf-8"?>
<p:sld xmlns:p="http://schemas.openxmlformats.org/presentationml/2006/main" xmlns:a="http://schemas.openxmlformats.org/drawingml/2006/main">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648209" y="3668877"/>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998672" y="5318414"/>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770596" cy="775403"/>
            <a:chOff x="0" y="0"/>
            <a:chExt cx="1579177" cy="212196"/>
          </a:xfrm>
        </p:grpSpPr>
        <p:sp>
          <p:nvSpPr>
            <p:cNvPr name="Freeform 9" id="9"/>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0" id="10"/>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sp>
        <p:nvSpPr>
          <p:cNvPr name="TextBox 11" id="11"/>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LOW FIDELITY</a:t>
            </a:r>
          </a:p>
        </p:txBody>
      </p:sp>
      <p:sp>
        <p:nvSpPr>
          <p:cNvPr name="TextBox 12" id="12"/>
          <p:cNvSpPr txBox="true"/>
          <p:nvPr/>
        </p:nvSpPr>
        <p:spPr>
          <a:xfrm rot="0">
            <a:off x="4741545" y="3469640"/>
            <a:ext cx="8804910" cy="3185794"/>
          </a:xfrm>
          <a:prstGeom prst="rect">
            <a:avLst/>
          </a:prstGeom>
        </p:spPr>
        <p:txBody>
          <a:bodyPr anchor="t" rtlCol="false" tIns="0" lIns="0" bIns="0" rIns="0">
            <a:spAutoFit/>
          </a:bodyPr>
          <a:lstStyle/>
          <a:p>
            <a:pPr algn="ctr">
              <a:lnSpc>
                <a:spcPts val="12880"/>
              </a:lnSpc>
            </a:pPr>
            <a:r>
              <a:rPr lang="en-US" sz="9200" b="true">
                <a:solidFill>
                  <a:srgbClr val="361474"/>
                </a:solidFill>
                <a:latin typeface="Montserrat Bold"/>
                <a:ea typeface="Montserrat Bold"/>
                <a:cs typeface="Montserrat Bold"/>
                <a:sym typeface="Montserrat Bold"/>
              </a:rPr>
              <a:t>LOW FIDELITY</a:t>
            </a:r>
          </a:p>
          <a:p>
            <a:pPr algn="ctr">
              <a:lnSpc>
                <a:spcPts val="12880"/>
              </a:lnSpc>
            </a:pPr>
            <a:r>
              <a:rPr lang="en-US" sz="9200" b="true">
                <a:solidFill>
                  <a:srgbClr val="361474"/>
                </a:solidFill>
                <a:latin typeface="Montserrat Bold"/>
                <a:ea typeface="Montserrat Bold"/>
                <a:cs typeface="Montserrat Bold"/>
                <a:sym typeface="Montserrat Bold"/>
              </a:rPr>
              <a:t>WIREFRAME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698959" y="-6303454"/>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049422" y="-4653917"/>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253437" y="8714209"/>
            <a:ext cx="1005863" cy="1005863"/>
          </a:xfrm>
          <a:custGeom>
            <a:avLst/>
            <a:gdLst/>
            <a:ahLst/>
            <a:cxnLst/>
            <a:rect r="r" b="b" t="t" l="l"/>
            <a:pathLst>
              <a:path h="1005863" w="1005863">
                <a:moveTo>
                  <a:pt x="0" y="0"/>
                </a:moveTo>
                <a:lnTo>
                  <a:pt x="1005863" y="0"/>
                </a:lnTo>
                <a:lnTo>
                  <a:pt x="1005863" y="1005863"/>
                </a:lnTo>
                <a:lnTo>
                  <a:pt x="0" y="1005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440834" y="679099"/>
            <a:ext cx="5770596" cy="775403"/>
            <a:chOff x="0" y="0"/>
            <a:chExt cx="1579177" cy="212196"/>
          </a:xfrm>
        </p:grpSpPr>
        <p:sp>
          <p:nvSpPr>
            <p:cNvPr name="Freeform 10" id="10"/>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1" id="11"/>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sp>
        <p:nvSpPr>
          <p:cNvPr name="TextBox 12" id="12"/>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LOW FIDELITY</a:t>
            </a:r>
          </a:p>
        </p:txBody>
      </p:sp>
      <p:sp>
        <p:nvSpPr>
          <p:cNvPr name="TextBox 13" id="13"/>
          <p:cNvSpPr txBox="true"/>
          <p:nvPr/>
        </p:nvSpPr>
        <p:spPr>
          <a:xfrm rot="0">
            <a:off x="16722107" y="8724265"/>
            <a:ext cx="417160" cy="372745"/>
          </a:xfrm>
          <a:prstGeom prst="rect">
            <a:avLst/>
          </a:prstGeom>
        </p:spPr>
        <p:txBody>
          <a:bodyPr anchor="t" rtlCol="false" tIns="0" lIns="0" bIns="0" rIns="0">
            <a:spAutoFit/>
          </a:bodyPr>
          <a:lstStyle/>
          <a:p>
            <a:pPr algn="ctr">
              <a:lnSpc>
                <a:spcPts val="3079"/>
              </a:lnSpc>
            </a:pPr>
            <a:r>
              <a:rPr lang="en-US" sz="2199" b="true">
                <a:solidFill>
                  <a:srgbClr val="11084B"/>
                </a:solidFill>
                <a:latin typeface="Montserrat Bold"/>
                <a:ea typeface="Montserrat Bold"/>
                <a:cs typeface="Montserrat Bold"/>
                <a:sym typeface="Montserrat Bold"/>
              </a:rPr>
              <a:t>&gt;</a:t>
            </a:r>
          </a:p>
        </p:txBody>
      </p:sp>
      <p:sp>
        <p:nvSpPr>
          <p:cNvPr name="Freeform 14" id="14"/>
          <p:cNvSpPr/>
          <p:nvPr/>
        </p:nvSpPr>
        <p:spPr>
          <a:xfrm flipH="false" flipV="false" rot="0">
            <a:off x="3233557" y="6018011"/>
            <a:ext cx="1817458" cy="3950996"/>
          </a:xfrm>
          <a:custGeom>
            <a:avLst/>
            <a:gdLst/>
            <a:ahLst/>
            <a:cxnLst/>
            <a:rect r="r" b="b" t="t" l="l"/>
            <a:pathLst>
              <a:path h="3950996" w="1817458">
                <a:moveTo>
                  <a:pt x="0" y="0"/>
                </a:moveTo>
                <a:lnTo>
                  <a:pt x="1817458" y="0"/>
                </a:lnTo>
                <a:lnTo>
                  <a:pt x="1817458" y="3950996"/>
                </a:lnTo>
                <a:lnTo>
                  <a:pt x="0" y="3950996"/>
                </a:lnTo>
                <a:lnTo>
                  <a:pt x="0" y="0"/>
                </a:lnTo>
                <a:close/>
              </a:path>
            </a:pathLst>
          </a:custGeom>
          <a:blipFill>
            <a:blip r:embed="rId4"/>
            <a:stretch>
              <a:fillRect l="0" t="0" r="0" b="0"/>
            </a:stretch>
          </a:blipFill>
        </p:spPr>
      </p:sp>
      <p:sp>
        <p:nvSpPr>
          <p:cNvPr name="Freeform 15" id="15"/>
          <p:cNvSpPr/>
          <p:nvPr/>
        </p:nvSpPr>
        <p:spPr>
          <a:xfrm flipH="false" flipV="false" rot="0">
            <a:off x="5910628" y="1672342"/>
            <a:ext cx="1818023" cy="3952224"/>
          </a:xfrm>
          <a:custGeom>
            <a:avLst/>
            <a:gdLst/>
            <a:ahLst/>
            <a:cxnLst/>
            <a:rect r="r" b="b" t="t" l="l"/>
            <a:pathLst>
              <a:path h="3952224" w="1818023">
                <a:moveTo>
                  <a:pt x="0" y="0"/>
                </a:moveTo>
                <a:lnTo>
                  <a:pt x="1818023" y="0"/>
                </a:lnTo>
                <a:lnTo>
                  <a:pt x="1818023" y="3952224"/>
                </a:lnTo>
                <a:lnTo>
                  <a:pt x="0" y="3952224"/>
                </a:lnTo>
                <a:lnTo>
                  <a:pt x="0" y="0"/>
                </a:lnTo>
                <a:close/>
              </a:path>
            </a:pathLst>
          </a:custGeom>
          <a:blipFill>
            <a:blip r:embed="rId5"/>
            <a:stretch>
              <a:fillRect l="0" t="0" r="0" b="0"/>
            </a:stretch>
          </a:blipFill>
        </p:spPr>
      </p:sp>
      <p:sp>
        <p:nvSpPr>
          <p:cNvPr name="Freeform 16" id="16"/>
          <p:cNvSpPr/>
          <p:nvPr/>
        </p:nvSpPr>
        <p:spPr>
          <a:xfrm flipH="false" flipV="false" rot="0">
            <a:off x="8391219" y="1673570"/>
            <a:ext cx="1817458" cy="3950996"/>
          </a:xfrm>
          <a:custGeom>
            <a:avLst/>
            <a:gdLst/>
            <a:ahLst/>
            <a:cxnLst/>
            <a:rect r="r" b="b" t="t" l="l"/>
            <a:pathLst>
              <a:path h="3950996" w="1817458">
                <a:moveTo>
                  <a:pt x="0" y="0"/>
                </a:moveTo>
                <a:lnTo>
                  <a:pt x="1817458" y="0"/>
                </a:lnTo>
                <a:lnTo>
                  <a:pt x="1817458" y="3950996"/>
                </a:lnTo>
                <a:lnTo>
                  <a:pt x="0" y="3950996"/>
                </a:lnTo>
                <a:lnTo>
                  <a:pt x="0" y="0"/>
                </a:lnTo>
                <a:close/>
              </a:path>
            </a:pathLst>
          </a:custGeom>
          <a:blipFill>
            <a:blip r:embed="rId6"/>
            <a:stretch>
              <a:fillRect l="0" t="0" r="0" b="0"/>
            </a:stretch>
          </a:blipFill>
        </p:spPr>
      </p:sp>
      <p:sp>
        <p:nvSpPr>
          <p:cNvPr name="Freeform 17" id="17"/>
          <p:cNvSpPr/>
          <p:nvPr/>
        </p:nvSpPr>
        <p:spPr>
          <a:xfrm flipH="false" flipV="false" rot="0">
            <a:off x="13423376" y="1673570"/>
            <a:ext cx="1817458" cy="3950996"/>
          </a:xfrm>
          <a:custGeom>
            <a:avLst/>
            <a:gdLst/>
            <a:ahLst/>
            <a:cxnLst/>
            <a:rect r="r" b="b" t="t" l="l"/>
            <a:pathLst>
              <a:path h="3950996" w="1817458">
                <a:moveTo>
                  <a:pt x="0" y="0"/>
                </a:moveTo>
                <a:lnTo>
                  <a:pt x="1817458" y="0"/>
                </a:lnTo>
                <a:lnTo>
                  <a:pt x="1817458" y="3950996"/>
                </a:lnTo>
                <a:lnTo>
                  <a:pt x="0" y="3950996"/>
                </a:lnTo>
                <a:lnTo>
                  <a:pt x="0" y="0"/>
                </a:lnTo>
                <a:close/>
              </a:path>
            </a:pathLst>
          </a:custGeom>
          <a:blipFill>
            <a:blip r:embed="rId7"/>
            <a:stretch>
              <a:fillRect l="0" t="0" r="0" b="0"/>
            </a:stretch>
          </a:blipFill>
        </p:spPr>
      </p:sp>
      <p:sp>
        <p:nvSpPr>
          <p:cNvPr name="Freeform 18" id="18"/>
          <p:cNvSpPr/>
          <p:nvPr/>
        </p:nvSpPr>
        <p:spPr>
          <a:xfrm flipH="false" flipV="false" rot="0">
            <a:off x="5910628" y="6018011"/>
            <a:ext cx="1818450" cy="3950996"/>
          </a:xfrm>
          <a:custGeom>
            <a:avLst/>
            <a:gdLst/>
            <a:ahLst/>
            <a:cxnLst/>
            <a:rect r="r" b="b" t="t" l="l"/>
            <a:pathLst>
              <a:path h="3950996" w="1818450">
                <a:moveTo>
                  <a:pt x="0" y="0"/>
                </a:moveTo>
                <a:lnTo>
                  <a:pt x="1818450" y="0"/>
                </a:lnTo>
                <a:lnTo>
                  <a:pt x="1818450" y="3950996"/>
                </a:lnTo>
                <a:lnTo>
                  <a:pt x="0" y="3950996"/>
                </a:lnTo>
                <a:lnTo>
                  <a:pt x="0" y="0"/>
                </a:lnTo>
                <a:close/>
              </a:path>
            </a:pathLst>
          </a:custGeom>
          <a:blipFill>
            <a:blip r:embed="rId8"/>
            <a:stretch>
              <a:fillRect l="0" t="0" r="0" b="0"/>
            </a:stretch>
          </a:blipFill>
        </p:spPr>
      </p:sp>
      <p:sp>
        <p:nvSpPr>
          <p:cNvPr name="Freeform 19" id="19"/>
          <p:cNvSpPr/>
          <p:nvPr/>
        </p:nvSpPr>
        <p:spPr>
          <a:xfrm flipH="false" flipV="false" rot="0">
            <a:off x="3232565" y="1673570"/>
            <a:ext cx="1818450" cy="3950996"/>
          </a:xfrm>
          <a:custGeom>
            <a:avLst/>
            <a:gdLst/>
            <a:ahLst/>
            <a:cxnLst/>
            <a:rect r="r" b="b" t="t" l="l"/>
            <a:pathLst>
              <a:path h="3950996" w="1818450">
                <a:moveTo>
                  <a:pt x="0" y="0"/>
                </a:moveTo>
                <a:lnTo>
                  <a:pt x="1818450" y="0"/>
                </a:lnTo>
                <a:lnTo>
                  <a:pt x="1818450" y="3950996"/>
                </a:lnTo>
                <a:lnTo>
                  <a:pt x="0" y="3950996"/>
                </a:lnTo>
                <a:lnTo>
                  <a:pt x="0" y="0"/>
                </a:lnTo>
                <a:close/>
              </a:path>
            </a:pathLst>
          </a:custGeom>
          <a:blipFill>
            <a:blip r:embed="rId9"/>
            <a:stretch>
              <a:fillRect l="0" t="0" r="0" b="0"/>
            </a:stretch>
          </a:blipFill>
        </p:spPr>
      </p:sp>
      <p:sp>
        <p:nvSpPr>
          <p:cNvPr name="Freeform 20" id="20"/>
          <p:cNvSpPr/>
          <p:nvPr/>
        </p:nvSpPr>
        <p:spPr>
          <a:xfrm flipH="false" flipV="false" rot="0">
            <a:off x="656261" y="1672342"/>
            <a:ext cx="1819015" cy="3952224"/>
          </a:xfrm>
          <a:custGeom>
            <a:avLst/>
            <a:gdLst/>
            <a:ahLst/>
            <a:cxnLst/>
            <a:rect r="r" b="b" t="t" l="l"/>
            <a:pathLst>
              <a:path h="3952224" w="1819015">
                <a:moveTo>
                  <a:pt x="0" y="0"/>
                </a:moveTo>
                <a:lnTo>
                  <a:pt x="1819015" y="0"/>
                </a:lnTo>
                <a:lnTo>
                  <a:pt x="1819015" y="3952224"/>
                </a:lnTo>
                <a:lnTo>
                  <a:pt x="0" y="3952224"/>
                </a:lnTo>
                <a:lnTo>
                  <a:pt x="0" y="0"/>
                </a:lnTo>
                <a:close/>
              </a:path>
            </a:pathLst>
          </a:custGeom>
          <a:blipFill>
            <a:blip r:embed="rId10"/>
            <a:stretch>
              <a:fillRect l="0" t="0" r="0" b="0"/>
            </a:stretch>
          </a:blipFill>
        </p:spPr>
      </p:sp>
      <p:sp>
        <p:nvSpPr>
          <p:cNvPr name="Freeform 21" id="21"/>
          <p:cNvSpPr/>
          <p:nvPr/>
        </p:nvSpPr>
        <p:spPr>
          <a:xfrm flipH="false" flipV="false" rot="0">
            <a:off x="10783883" y="6018011"/>
            <a:ext cx="1818450" cy="3950996"/>
          </a:xfrm>
          <a:custGeom>
            <a:avLst/>
            <a:gdLst/>
            <a:ahLst/>
            <a:cxnLst/>
            <a:rect r="r" b="b" t="t" l="l"/>
            <a:pathLst>
              <a:path h="3950996" w="1818450">
                <a:moveTo>
                  <a:pt x="0" y="0"/>
                </a:moveTo>
                <a:lnTo>
                  <a:pt x="1818450" y="0"/>
                </a:lnTo>
                <a:lnTo>
                  <a:pt x="1818450" y="3950996"/>
                </a:lnTo>
                <a:lnTo>
                  <a:pt x="0" y="3950996"/>
                </a:lnTo>
                <a:lnTo>
                  <a:pt x="0" y="0"/>
                </a:lnTo>
                <a:close/>
              </a:path>
            </a:pathLst>
          </a:custGeom>
          <a:blipFill>
            <a:blip r:embed="rId11"/>
            <a:stretch>
              <a:fillRect l="0" t="0" r="0" b="0"/>
            </a:stretch>
          </a:blipFill>
        </p:spPr>
      </p:sp>
      <p:sp>
        <p:nvSpPr>
          <p:cNvPr name="Freeform 22" id="22"/>
          <p:cNvSpPr/>
          <p:nvPr/>
        </p:nvSpPr>
        <p:spPr>
          <a:xfrm flipH="false" flipV="false" rot="0">
            <a:off x="13423376" y="6018011"/>
            <a:ext cx="1818450" cy="3950996"/>
          </a:xfrm>
          <a:custGeom>
            <a:avLst/>
            <a:gdLst/>
            <a:ahLst/>
            <a:cxnLst/>
            <a:rect r="r" b="b" t="t" l="l"/>
            <a:pathLst>
              <a:path h="3950996" w="1818450">
                <a:moveTo>
                  <a:pt x="0" y="0"/>
                </a:moveTo>
                <a:lnTo>
                  <a:pt x="1818450" y="0"/>
                </a:lnTo>
                <a:lnTo>
                  <a:pt x="1818450" y="3950996"/>
                </a:lnTo>
                <a:lnTo>
                  <a:pt x="0" y="3950996"/>
                </a:lnTo>
                <a:lnTo>
                  <a:pt x="0" y="0"/>
                </a:lnTo>
                <a:close/>
              </a:path>
            </a:pathLst>
          </a:custGeom>
          <a:blipFill>
            <a:blip r:embed="rId12"/>
            <a:stretch>
              <a:fillRect l="0" t="0" r="0" b="0"/>
            </a:stretch>
          </a:blipFill>
        </p:spPr>
      </p:sp>
      <p:sp>
        <p:nvSpPr>
          <p:cNvPr name="Freeform 23" id="23"/>
          <p:cNvSpPr/>
          <p:nvPr/>
        </p:nvSpPr>
        <p:spPr>
          <a:xfrm flipH="false" flipV="false" rot="0">
            <a:off x="10783883" y="1673570"/>
            <a:ext cx="1818450" cy="3950996"/>
          </a:xfrm>
          <a:custGeom>
            <a:avLst/>
            <a:gdLst/>
            <a:ahLst/>
            <a:cxnLst/>
            <a:rect r="r" b="b" t="t" l="l"/>
            <a:pathLst>
              <a:path h="3950996" w="1818450">
                <a:moveTo>
                  <a:pt x="0" y="0"/>
                </a:moveTo>
                <a:lnTo>
                  <a:pt x="1818450" y="0"/>
                </a:lnTo>
                <a:lnTo>
                  <a:pt x="1818450" y="3950996"/>
                </a:lnTo>
                <a:lnTo>
                  <a:pt x="0" y="3950996"/>
                </a:lnTo>
                <a:lnTo>
                  <a:pt x="0" y="0"/>
                </a:lnTo>
                <a:close/>
              </a:path>
            </a:pathLst>
          </a:custGeom>
          <a:blipFill>
            <a:blip r:embed="rId13"/>
            <a:stretch>
              <a:fillRect l="0" t="0" r="0" b="0"/>
            </a:stretch>
          </a:blipFill>
        </p:spPr>
      </p:sp>
      <p:sp>
        <p:nvSpPr>
          <p:cNvPr name="Freeform 24" id="24"/>
          <p:cNvSpPr/>
          <p:nvPr/>
        </p:nvSpPr>
        <p:spPr>
          <a:xfrm flipH="false" flipV="false" rot="0">
            <a:off x="656826" y="6018011"/>
            <a:ext cx="1818450" cy="3950996"/>
          </a:xfrm>
          <a:custGeom>
            <a:avLst/>
            <a:gdLst/>
            <a:ahLst/>
            <a:cxnLst/>
            <a:rect r="r" b="b" t="t" l="l"/>
            <a:pathLst>
              <a:path h="3950996" w="1818450">
                <a:moveTo>
                  <a:pt x="0" y="0"/>
                </a:moveTo>
                <a:lnTo>
                  <a:pt x="1818450" y="0"/>
                </a:lnTo>
                <a:lnTo>
                  <a:pt x="1818450" y="3950996"/>
                </a:lnTo>
                <a:lnTo>
                  <a:pt x="0" y="3950996"/>
                </a:lnTo>
                <a:lnTo>
                  <a:pt x="0" y="0"/>
                </a:lnTo>
                <a:close/>
              </a:path>
            </a:pathLst>
          </a:custGeom>
          <a:blipFill>
            <a:blip r:embed="rId14"/>
            <a:stretch>
              <a:fillRect l="0" t="0" r="0" b="0"/>
            </a:stretch>
          </a:blipFill>
        </p:spPr>
      </p:sp>
      <p:sp>
        <p:nvSpPr>
          <p:cNvPr name="Freeform 25" id="25"/>
          <p:cNvSpPr/>
          <p:nvPr/>
        </p:nvSpPr>
        <p:spPr>
          <a:xfrm flipH="false" flipV="false" rot="0">
            <a:off x="15967806" y="6018011"/>
            <a:ext cx="1818450" cy="3950996"/>
          </a:xfrm>
          <a:custGeom>
            <a:avLst/>
            <a:gdLst/>
            <a:ahLst/>
            <a:cxnLst/>
            <a:rect r="r" b="b" t="t" l="l"/>
            <a:pathLst>
              <a:path h="3950996" w="1818450">
                <a:moveTo>
                  <a:pt x="0" y="0"/>
                </a:moveTo>
                <a:lnTo>
                  <a:pt x="1818450" y="0"/>
                </a:lnTo>
                <a:lnTo>
                  <a:pt x="1818450" y="3950996"/>
                </a:lnTo>
                <a:lnTo>
                  <a:pt x="0" y="3950996"/>
                </a:lnTo>
                <a:lnTo>
                  <a:pt x="0" y="0"/>
                </a:lnTo>
                <a:close/>
              </a:path>
            </a:pathLst>
          </a:custGeom>
          <a:blipFill>
            <a:blip r:embed="rId15"/>
            <a:stretch>
              <a:fillRect l="0" t="0" r="0" b="0"/>
            </a:stretch>
          </a:blipFill>
        </p:spPr>
      </p:sp>
      <p:sp>
        <p:nvSpPr>
          <p:cNvPr name="Freeform 26" id="26"/>
          <p:cNvSpPr/>
          <p:nvPr/>
        </p:nvSpPr>
        <p:spPr>
          <a:xfrm flipH="false" flipV="false" rot="0">
            <a:off x="15967806" y="1673570"/>
            <a:ext cx="1818450" cy="3950996"/>
          </a:xfrm>
          <a:custGeom>
            <a:avLst/>
            <a:gdLst/>
            <a:ahLst/>
            <a:cxnLst/>
            <a:rect r="r" b="b" t="t" l="l"/>
            <a:pathLst>
              <a:path h="3950996" w="1818450">
                <a:moveTo>
                  <a:pt x="0" y="0"/>
                </a:moveTo>
                <a:lnTo>
                  <a:pt x="1818450" y="0"/>
                </a:lnTo>
                <a:lnTo>
                  <a:pt x="1818450" y="3950996"/>
                </a:lnTo>
                <a:lnTo>
                  <a:pt x="0" y="3950996"/>
                </a:lnTo>
                <a:lnTo>
                  <a:pt x="0" y="0"/>
                </a:lnTo>
                <a:close/>
              </a:path>
            </a:pathLst>
          </a:custGeom>
          <a:blipFill>
            <a:blip r:embed="rId16"/>
            <a:stretch>
              <a:fillRect l="0" t="0" r="0" b="0"/>
            </a:stretch>
          </a:blipFill>
        </p:spPr>
      </p:sp>
      <p:sp>
        <p:nvSpPr>
          <p:cNvPr name="Freeform 27" id="27"/>
          <p:cNvSpPr/>
          <p:nvPr/>
        </p:nvSpPr>
        <p:spPr>
          <a:xfrm flipH="false" flipV="false" rot="0">
            <a:off x="8399422" y="6018011"/>
            <a:ext cx="1818450" cy="3950996"/>
          </a:xfrm>
          <a:custGeom>
            <a:avLst/>
            <a:gdLst/>
            <a:ahLst/>
            <a:cxnLst/>
            <a:rect r="r" b="b" t="t" l="l"/>
            <a:pathLst>
              <a:path h="3950996" w="1818450">
                <a:moveTo>
                  <a:pt x="0" y="0"/>
                </a:moveTo>
                <a:lnTo>
                  <a:pt x="1818449" y="0"/>
                </a:lnTo>
                <a:lnTo>
                  <a:pt x="1818449" y="3950996"/>
                </a:lnTo>
                <a:lnTo>
                  <a:pt x="0" y="3950996"/>
                </a:lnTo>
                <a:lnTo>
                  <a:pt x="0" y="0"/>
                </a:lnTo>
                <a:close/>
              </a:path>
            </a:pathLst>
          </a:custGeom>
          <a:blipFill>
            <a:blip r:embed="rId17"/>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2236805" y="-6455703"/>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886341" y="-4806167"/>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253437" y="8714209"/>
            <a:ext cx="1005863" cy="1005863"/>
          </a:xfrm>
          <a:custGeom>
            <a:avLst/>
            <a:gdLst/>
            <a:ahLst/>
            <a:cxnLst/>
            <a:rect r="r" b="b" t="t" l="l"/>
            <a:pathLst>
              <a:path h="1005863" w="1005863">
                <a:moveTo>
                  <a:pt x="0" y="0"/>
                </a:moveTo>
                <a:lnTo>
                  <a:pt x="1005863" y="0"/>
                </a:lnTo>
                <a:lnTo>
                  <a:pt x="1005863" y="1005863"/>
                </a:lnTo>
                <a:lnTo>
                  <a:pt x="0" y="1005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440834" y="679099"/>
            <a:ext cx="5770596" cy="775403"/>
            <a:chOff x="0" y="0"/>
            <a:chExt cx="1579177" cy="212196"/>
          </a:xfrm>
        </p:grpSpPr>
        <p:sp>
          <p:nvSpPr>
            <p:cNvPr name="Freeform 10" id="10"/>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1" id="11"/>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sp>
        <p:nvSpPr>
          <p:cNvPr name="TextBox 12" id="12"/>
          <p:cNvSpPr txBox="true"/>
          <p:nvPr/>
        </p:nvSpPr>
        <p:spPr>
          <a:xfrm rot="0">
            <a:off x="16722107" y="8724265"/>
            <a:ext cx="417160" cy="372745"/>
          </a:xfrm>
          <a:prstGeom prst="rect">
            <a:avLst/>
          </a:prstGeom>
        </p:spPr>
        <p:txBody>
          <a:bodyPr anchor="t" rtlCol="false" tIns="0" lIns="0" bIns="0" rIns="0">
            <a:spAutoFit/>
          </a:bodyPr>
          <a:lstStyle/>
          <a:p>
            <a:pPr algn="ctr">
              <a:lnSpc>
                <a:spcPts val="3079"/>
              </a:lnSpc>
            </a:pPr>
            <a:r>
              <a:rPr lang="en-US" sz="2199" b="true">
                <a:solidFill>
                  <a:srgbClr val="11084B"/>
                </a:solidFill>
                <a:latin typeface="Montserrat Bold"/>
                <a:ea typeface="Montserrat Bold"/>
                <a:cs typeface="Montserrat Bold"/>
                <a:sym typeface="Montserrat Bold"/>
              </a:rPr>
              <a:t>&gt;</a:t>
            </a:r>
          </a:p>
        </p:txBody>
      </p:sp>
      <p:sp>
        <p:nvSpPr>
          <p:cNvPr name="Freeform 13" id="13"/>
          <p:cNvSpPr/>
          <p:nvPr/>
        </p:nvSpPr>
        <p:spPr>
          <a:xfrm flipH="false" flipV="false" rot="0">
            <a:off x="684348" y="1501863"/>
            <a:ext cx="1914601" cy="4159907"/>
          </a:xfrm>
          <a:custGeom>
            <a:avLst/>
            <a:gdLst/>
            <a:ahLst/>
            <a:cxnLst/>
            <a:rect r="r" b="b" t="t" l="l"/>
            <a:pathLst>
              <a:path h="4159907" w="1914601">
                <a:moveTo>
                  <a:pt x="0" y="0"/>
                </a:moveTo>
                <a:lnTo>
                  <a:pt x="1914602" y="0"/>
                </a:lnTo>
                <a:lnTo>
                  <a:pt x="1914602" y="4159907"/>
                </a:lnTo>
                <a:lnTo>
                  <a:pt x="0" y="4159907"/>
                </a:lnTo>
                <a:lnTo>
                  <a:pt x="0" y="0"/>
                </a:lnTo>
                <a:close/>
              </a:path>
            </a:pathLst>
          </a:custGeom>
          <a:blipFill>
            <a:blip r:embed="rId4"/>
            <a:stretch>
              <a:fillRect l="0" t="0" r="0" b="0"/>
            </a:stretch>
          </a:blipFill>
        </p:spPr>
      </p:sp>
      <p:sp>
        <p:nvSpPr>
          <p:cNvPr name="Freeform 14" id="14"/>
          <p:cNvSpPr/>
          <p:nvPr/>
        </p:nvSpPr>
        <p:spPr>
          <a:xfrm flipH="false" flipV="false" rot="0">
            <a:off x="3246650" y="1454501"/>
            <a:ext cx="1909783" cy="4149437"/>
          </a:xfrm>
          <a:custGeom>
            <a:avLst/>
            <a:gdLst/>
            <a:ahLst/>
            <a:cxnLst/>
            <a:rect r="r" b="b" t="t" l="l"/>
            <a:pathLst>
              <a:path h="4149437" w="1909783">
                <a:moveTo>
                  <a:pt x="0" y="0"/>
                </a:moveTo>
                <a:lnTo>
                  <a:pt x="1909782" y="0"/>
                </a:lnTo>
                <a:lnTo>
                  <a:pt x="1909782" y="4149438"/>
                </a:lnTo>
                <a:lnTo>
                  <a:pt x="0" y="4149438"/>
                </a:lnTo>
                <a:lnTo>
                  <a:pt x="0" y="0"/>
                </a:lnTo>
                <a:close/>
              </a:path>
            </a:pathLst>
          </a:custGeom>
          <a:blipFill>
            <a:blip r:embed="rId5"/>
            <a:stretch>
              <a:fillRect l="0" t="0" r="0" b="0"/>
            </a:stretch>
          </a:blipFill>
        </p:spPr>
      </p:sp>
      <p:sp>
        <p:nvSpPr>
          <p:cNvPr name="Freeform 15" id="15"/>
          <p:cNvSpPr/>
          <p:nvPr/>
        </p:nvSpPr>
        <p:spPr>
          <a:xfrm flipH="false" flipV="false" rot="0">
            <a:off x="8370364" y="1442812"/>
            <a:ext cx="1915163" cy="4161127"/>
          </a:xfrm>
          <a:custGeom>
            <a:avLst/>
            <a:gdLst/>
            <a:ahLst/>
            <a:cxnLst/>
            <a:rect r="r" b="b" t="t" l="l"/>
            <a:pathLst>
              <a:path h="4161127" w="1915163">
                <a:moveTo>
                  <a:pt x="0" y="0"/>
                </a:moveTo>
                <a:lnTo>
                  <a:pt x="1915163" y="0"/>
                </a:lnTo>
                <a:lnTo>
                  <a:pt x="1915163" y="4161127"/>
                </a:lnTo>
                <a:lnTo>
                  <a:pt x="0" y="4161127"/>
                </a:lnTo>
                <a:lnTo>
                  <a:pt x="0" y="0"/>
                </a:lnTo>
                <a:close/>
              </a:path>
            </a:pathLst>
          </a:custGeom>
          <a:blipFill>
            <a:blip r:embed="rId6"/>
            <a:stretch>
              <a:fillRect l="0" t="0" r="0" b="0"/>
            </a:stretch>
          </a:blipFill>
        </p:spPr>
      </p:sp>
      <p:sp>
        <p:nvSpPr>
          <p:cNvPr name="Freeform 16" id="16"/>
          <p:cNvSpPr/>
          <p:nvPr/>
        </p:nvSpPr>
        <p:spPr>
          <a:xfrm flipH="false" flipV="false" rot="0">
            <a:off x="10893617" y="1349309"/>
            <a:ext cx="1958198" cy="4254630"/>
          </a:xfrm>
          <a:custGeom>
            <a:avLst/>
            <a:gdLst/>
            <a:ahLst/>
            <a:cxnLst/>
            <a:rect r="r" b="b" t="t" l="l"/>
            <a:pathLst>
              <a:path h="4254630" w="1958198">
                <a:moveTo>
                  <a:pt x="0" y="0"/>
                </a:moveTo>
                <a:lnTo>
                  <a:pt x="1958198" y="0"/>
                </a:lnTo>
                <a:lnTo>
                  <a:pt x="1958198" y="4254630"/>
                </a:lnTo>
                <a:lnTo>
                  <a:pt x="0" y="4254630"/>
                </a:lnTo>
                <a:lnTo>
                  <a:pt x="0" y="0"/>
                </a:lnTo>
                <a:close/>
              </a:path>
            </a:pathLst>
          </a:custGeom>
          <a:blipFill>
            <a:blip r:embed="rId7"/>
            <a:stretch>
              <a:fillRect l="0" t="0" r="0" b="0"/>
            </a:stretch>
          </a:blipFill>
        </p:spPr>
      </p:sp>
      <p:sp>
        <p:nvSpPr>
          <p:cNvPr name="Freeform 17" id="17"/>
          <p:cNvSpPr/>
          <p:nvPr/>
        </p:nvSpPr>
        <p:spPr>
          <a:xfrm flipH="false" flipV="false" rot="0">
            <a:off x="723904" y="5871320"/>
            <a:ext cx="1921666" cy="4175257"/>
          </a:xfrm>
          <a:custGeom>
            <a:avLst/>
            <a:gdLst/>
            <a:ahLst/>
            <a:cxnLst/>
            <a:rect r="r" b="b" t="t" l="l"/>
            <a:pathLst>
              <a:path h="4175257" w="1921666">
                <a:moveTo>
                  <a:pt x="0" y="0"/>
                </a:moveTo>
                <a:lnTo>
                  <a:pt x="1921666" y="0"/>
                </a:lnTo>
                <a:lnTo>
                  <a:pt x="1921666" y="4175257"/>
                </a:lnTo>
                <a:lnTo>
                  <a:pt x="0" y="4175257"/>
                </a:lnTo>
                <a:lnTo>
                  <a:pt x="0" y="0"/>
                </a:lnTo>
                <a:close/>
              </a:path>
            </a:pathLst>
          </a:custGeom>
          <a:blipFill>
            <a:blip r:embed="rId8"/>
            <a:stretch>
              <a:fillRect l="0" t="0" r="0" b="0"/>
            </a:stretch>
          </a:blipFill>
        </p:spPr>
      </p:sp>
      <p:sp>
        <p:nvSpPr>
          <p:cNvPr name="Freeform 18" id="18"/>
          <p:cNvSpPr/>
          <p:nvPr/>
        </p:nvSpPr>
        <p:spPr>
          <a:xfrm flipH="false" flipV="false" rot="0">
            <a:off x="13537615" y="1454501"/>
            <a:ext cx="1909783" cy="4149437"/>
          </a:xfrm>
          <a:custGeom>
            <a:avLst/>
            <a:gdLst/>
            <a:ahLst/>
            <a:cxnLst/>
            <a:rect r="r" b="b" t="t" l="l"/>
            <a:pathLst>
              <a:path h="4149437" w="1909783">
                <a:moveTo>
                  <a:pt x="0" y="0"/>
                </a:moveTo>
                <a:lnTo>
                  <a:pt x="1909783" y="0"/>
                </a:lnTo>
                <a:lnTo>
                  <a:pt x="1909783" y="4149438"/>
                </a:lnTo>
                <a:lnTo>
                  <a:pt x="0" y="4149438"/>
                </a:lnTo>
                <a:lnTo>
                  <a:pt x="0" y="0"/>
                </a:lnTo>
                <a:close/>
              </a:path>
            </a:pathLst>
          </a:custGeom>
          <a:blipFill>
            <a:blip r:embed="rId9"/>
            <a:stretch>
              <a:fillRect l="0" t="0" r="0" b="0"/>
            </a:stretch>
          </a:blipFill>
        </p:spPr>
      </p:sp>
      <p:sp>
        <p:nvSpPr>
          <p:cNvPr name="Freeform 19" id="19"/>
          <p:cNvSpPr/>
          <p:nvPr/>
        </p:nvSpPr>
        <p:spPr>
          <a:xfrm flipH="false" flipV="false" rot="0">
            <a:off x="5775557" y="1454501"/>
            <a:ext cx="1909783" cy="4149437"/>
          </a:xfrm>
          <a:custGeom>
            <a:avLst/>
            <a:gdLst/>
            <a:ahLst/>
            <a:cxnLst/>
            <a:rect r="r" b="b" t="t" l="l"/>
            <a:pathLst>
              <a:path h="4149437" w="1909783">
                <a:moveTo>
                  <a:pt x="0" y="0"/>
                </a:moveTo>
                <a:lnTo>
                  <a:pt x="1909783" y="0"/>
                </a:lnTo>
                <a:lnTo>
                  <a:pt x="1909783" y="4149438"/>
                </a:lnTo>
                <a:lnTo>
                  <a:pt x="0" y="4149438"/>
                </a:lnTo>
                <a:lnTo>
                  <a:pt x="0" y="0"/>
                </a:lnTo>
                <a:close/>
              </a:path>
            </a:pathLst>
          </a:custGeom>
          <a:blipFill>
            <a:blip r:embed="rId10"/>
            <a:stretch>
              <a:fillRect l="0" t="0" r="0" b="0"/>
            </a:stretch>
          </a:blipFill>
        </p:spPr>
      </p:sp>
      <p:sp>
        <p:nvSpPr>
          <p:cNvPr name="Freeform 20" id="20"/>
          <p:cNvSpPr/>
          <p:nvPr/>
        </p:nvSpPr>
        <p:spPr>
          <a:xfrm flipH="false" flipV="false" rot="0">
            <a:off x="3243864" y="5871320"/>
            <a:ext cx="1939362" cy="4213705"/>
          </a:xfrm>
          <a:custGeom>
            <a:avLst/>
            <a:gdLst/>
            <a:ahLst/>
            <a:cxnLst/>
            <a:rect r="r" b="b" t="t" l="l"/>
            <a:pathLst>
              <a:path h="4213705" w="1939362">
                <a:moveTo>
                  <a:pt x="0" y="0"/>
                </a:moveTo>
                <a:lnTo>
                  <a:pt x="1939362" y="0"/>
                </a:lnTo>
                <a:lnTo>
                  <a:pt x="1939362" y="4213705"/>
                </a:lnTo>
                <a:lnTo>
                  <a:pt x="0" y="4213705"/>
                </a:lnTo>
                <a:lnTo>
                  <a:pt x="0" y="0"/>
                </a:lnTo>
                <a:close/>
              </a:path>
            </a:pathLst>
          </a:custGeom>
          <a:blipFill>
            <a:blip r:embed="rId11"/>
            <a:stretch>
              <a:fillRect l="0" t="0" r="0" b="0"/>
            </a:stretch>
          </a:blipFill>
        </p:spPr>
      </p:sp>
      <p:sp>
        <p:nvSpPr>
          <p:cNvPr name="Freeform 21" id="21"/>
          <p:cNvSpPr/>
          <p:nvPr/>
        </p:nvSpPr>
        <p:spPr>
          <a:xfrm flipH="false" flipV="false" rot="0">
            <a:off x="8370364" y="5871320"/>
            <a:ext cx="1939362" cy="4213705"/>
          </a:xfrm>
          <a:custGeom>
            <a:avLst/>
            <a:gdLst/>
            <a:ahLst/>
            <a:cxnLst/>
            <a:rect r="r" b="b" t="t" l="l"/>
            <a:pathLst>
              <a:path h="4213705" w="1939362">
                <a:moveTo>
                  <a:pt x="0" y="0"/>
                </a:moveTo>
                <a:lnTo>
                  <a:pt x="1939362" y="0"/>
                </a:lnTo>
                <a:lnTo>
                  <a:pt x="1939362" y="4213705"/>
                </a:lnTo>
                <a:lnTo>
                  <a:pt x="0" y="4213705"/>
                </a:lnTo>
                <a:lnTo>
                  <a:pt x="0" y="0"/>
                </a:lnTo>
                <a:close/>
              </a:path>
            </a:pathLst>
          </a:custGeom>
          <a:blipFill>
            <a:blip r:embed="rId12"/>
            <a:stretch>
              <a:fillRect l="0" t="0" r="0" b="0"/>
            </a:stretch>
          </a:blipFill>
        </p:spPr>
      </p:sp>
      <p:sp>
        <p:nvSpPr>
          <p:cNvPr name="Freeform 22" id="22"/>
          <p:cNvSpPr/>
          <p:nvPr/>
        </p:nvSpPr>
        <p:spPr>
          <a:xfrm flipH="false" flipV="false" rot="0">
            <a:off x="13452104" y="5909768"/>
            <a:ext cx="1921666" cy="4175257"/>
          </a:xfrm>
          <a:custGeom>
            <a:avLst/>
            <a:gdLst/>
            <a:ahLst/>
            <a:cxnLst/>
            <a:rect r="r" b="b" t="t" l="l"/>
            <a:pathLst>
              <a:path h="4175257" w="1921666">
                <a:moveTo>
                  <a:pt x="0" y="0"/>
                </a:moveTo>
                <a:lnTo>
                  <a:pt x="1921667" y="0"/>
                </a:lnTo>
                <a:lnTo>
                  <a:pt x="1921667" y="4175257"/>
                </a:lnTo>
                <a:lnTo>
                  <a:pt x="0" y="4175257"/>
                </a:lnTo>
                <a:lnTo>
                  <a:pt x="0" y="0"/>
                </a:lnTo>
                <a:close/>
              </a:path>
            </a:pathLst>
          </a:custGeom>
          <a:blipFill>
            <a:blip r:embed="rId13"/>
            <a:stretch>
              <a:fillRect l="0" t="0" r="0" b="0"/>
            </a:stretch>
          </a:blipFill>
        </p:spPr>
      </p:sp>
      <p:sp>
        <p:nvSpPr>
          <p:cNvPr name="Freeform 23" id="23"/>
          <p:cNvSpPr/>
          <p:nvPr/>
        </p:nvSpPr>
        <p:spPr>
          <a:xfrm flipH="false" flipV="false" rot="0">
            <a:off x="15961006" y="1432982"/>
            <a:ext cx="1939362" cy="4213705"/>
          </a:xfrm>
          <a:custGeom>
            <a:avLst/>
            <a:gdLst/>
            <a:ahLst/>
            <a:cxnLst/>
            <a:rect r="r" b="b" t="t" l="l"/>
            <a:pathLst>
              <a:path h="4213705" w="1939362">
                <a:moveTo>
                  <a:pt x="0" y="0"/>
                </a:moveTo>
                <a:lnTo>
                  <a:pt x="1939363" y="0"/>
                </a:lnTo>
                <a:lnTo>
                  <a:pt x="1939363" y="4213705"/>
                </a:lnTo>
                <a:lnTo>
                  <a:pt x="0" y="4213705"/>
                </a:lnTo>
                <a:lnTo>
                  <a:pt x="0" y="0"/>
                </a:lnTo>
                <a:close/>
              </a:path>
            </a:pathLst>
          </a:custGeom>
          <a:blipFill>
            <a:blip r:embed="rId14"/>
            <a:stretch>
              <a:fillRect l="0" t="0" r="0" b="0"/>
            </a:stretch>
          </a:blipFill>
        </p:spPr>
      </p:sp>
      <p:sp>
        <p:nvSpPr>
          <p:cNvPr name="Freeform 24" id="24"/>
          <p:cNvSpPr/>
          <p:nvPr/>
        </p:nvSpPr>
        <p:spPr>
          <a:xfrm flipH="false" flipV="false" rot="0">
            <a:off x="10893617" y="5871320"/>
            <a:ext cx="1939362" cy="4213705"/>
          </a:xfrm>
          <a:custGeom>
            <a:avLst/>
            <a:gdLst/>
            <a:ahLst/>
            <a:cxnLst/>
            <a:rect r="r" b="b" t="t" l="l"/>
            <a:pathLst>
              <a:path h="4213705" w="1939362">
                <a:moveTo>
                  <a:pt x="0" y="0"/>
                </a:moveTo>
                <a:lnTo>
                  <a:pt x="1939362" y="0"/>
                </a:lnTo>
                <a:lnTo>
                  <a:pt x="1939362" y="4213705"/>
                </a:lnTo>
                <a:lnTo>
                  <a:pt x="0" y="4213705"/>
                </a:lnTo>
                <a:lnTo>
                  <a:pt x="0" y="0"/>
                </a:lnTo>
                <a:close/>
              </a:path>
            </a:pathLst>
          </a:custGeom>
          <a:blipFill>
            <a:blip r:embed="rId15"/>
            <a:stretch>
              <a:fillRect l="0" t="0" r="0" b="0"/>
            </a:stretch>
          </a:blipFill>
        </p:spPr>
      </p:sp>
      <p:sp>
        <p:nvSpPr>
          <p:cNvPr name="Freeform 25" id="25"/>
          <p:cNvSpPr/>
          <p:nvPr/>
        </p:nvSpPr>
        <p:spPr>
          <a:xfrm flipH="false" flipV="false" rot="0">
            <a:off x="15954796" y="5917090"/>
            <a:ext cx="1918296" cy="4167935"/>
          </a:xfrm>
          <a:custGeom>
            <a:avLst/>
            <a:gdLst/>
            <a:ahLst/>
            <a:cxnLst/>
            <a:rect r="r" b="b" t="t" l="l"/>
            <a:pathLst>
              <a:path h="4167935" w="1918296">
                <a:moveTo>
                  <a:pt x="0" y="0"/>
                </a:moveTo>
                <a:lnTo>
                  <a:pt x="1918296" y="0"/>
                </a:lnTo>
                <a:lnTo>
                  <a:pt x="1918296" y="4167935"/>
                </a:lnTo>
                <a:lnTo>
                  <a:pt x="0" y="4167935"/>
                </a:lnTo>
                <a:lnTo>
                  <a:pt x="0" y="0"/>
                </a:lnTo>
                <a:close/>
              </a:path>
            </a:pathLst>
          </a:custGeom>
          <a:blipFill>
            <a:blip r:embed="rId16"/>
            <a:stretch>
              <a:fillRect l="0" t="0" r="0" b="0"/>
            </a:stretch>
          </a:blipFill>
        </p:spPr>
      </p:sp>
      <p:sp>
        <p:nvSpPr>
          <p:cNvPr name="Freeform 26" id="26"/>
          <p:cNvSpPr/>
          <p:nvPr/>
        </p:nvSpPr>
        <p:spPr>
          <a:xfrm flipH="false" flipV="false" rot="0">
            <a:off x="5736147" y="5871320"/>
            <a:ext cx="1920618" cy="4175257"/>
          </a:xfrm>
          <a:custGeom>
            <a:avLst/>
            <a:gdLst/>
            <a:ahLst/>
            <a:cxnLst/>
            <a:rect r="r" b="b" t="t" l="l"/>
            <a:pathLst>
              <a:path h="4175257" w="1920618">
                <a:moveTo>
                  <a:pt x="0" y="0"/>
                </a:moveTo>
                <a:lnTo>
                  <a:pt x="1920618" y="0"/>
                </a:lnTo>
                <a:lnTo>
                  <a:pt x="1920618" y="4175257"/>
                </a:lnTo>
                <a:lnTo>
                  <a:pt x="0" y="4175257"/>
                </a:lnTo>
                <a:lnTo>
                  <a:pt x="0" y="0"/>
                </a:lnTo>
                <a:close/>
              </a:path>
            </a:pathLst>
          </a:custGeom>
          <a:blipFill>
            <a:blip r:embed="rId17"/>
            <a:stretch>
              <a:fillRect l="0" t="0" r="0" b="0"/>
            </a:stretch>
          </a:blipFill>
        </p:spPr>
      </p:sp>
      <p:sp>
        <p:nvSpPr>
          <p:cNvPr name="TextBox 27" id="27"/>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LOW FIDELITY</a:t>
            </a:r>
          </a:p>
        </p:txBody>
      </p:sp>
    </p:spTree>
  </p:cSld>
  <p:clrMapOvr>
    <a:masterClrMapping/>
  </p:clrMapOvr>
</p:sld>
</file>

<file path=ppt/slides/slide19.xml><?xml version="1.0" encoding="utf-8"?>
<p:sld xmlns:p="http://schemas.openxmlformats.org/presentationml/2006/main" xmlns:a="http://schemas.openxmlformats.org/drawingml/2006/main">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0879492" y="3631565"/>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529029" y="5281102"/>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770596" cy="775403"/>
            <a:chOff x="0" y="0"/>
            <a:chExt cx="1579177" cy="212196"/>
          </a:xfrm>
        </p:grpSpPr>
        <p:sp>
          <p:nvSpPr>
            <p:cNvPr name="Freeform 9" id="9"/>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0" id="10"/>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sp>
        <p:nvSpPr>
          <p:cNvPr name="TextBox 11" id="11"/>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HIGH  FIDELITY</a:t>
            </a:r>
          </a:p>
        </p:txBody>
      </p:sp>
      <p:sp>
        <p:nvSpPr>
          <p:cNvPr name="TextBox 12" id="12"/>
          <p:cNvSpPr txBox="true"/>
          <p:nvPr/>
        </p:nvSpPr>
        <p:spPr>
          <a:xfrm rot="0">
            <a:off x="4660344" y="3469640"/>
            <a:ext cx="8967311" cy="3185794"/>
          </a:xfrm>
          <a:prstGeom prst="rect">
            <a:avLst/>
          </a:prstGeom>
        </p:spPr>
        <p:txBody>
          <a:bodyPr anchor="t" rtlCol="false" tIns="0" lIns="0" bIns="0" rIns="0">
            <a:spAutoFit/>
          </a:bodyPr>
          <a:lstStyle/>
          <a:p>
            <a:pPr algn="ctr">
              <a:lnSpc>
                <a:spcPts val="12880"/>
              </a:lnSpc>
            </a:pPr>
            <a:r>
              <a:rPr lang="en-US" sz="9200" b="true">
                <a:solidFill>
                  <a:srgbClr val="361474"/>
                </a:solidFill>
                <a:latin typeface="Montserrat Bold"/>
                <a:ea typeface="Montserrat Bold"/>
                <a:cs typeface="Montserrat Bold"/>
                <a:sym typeface="Montserrat Bold"/>
              </a:rPr>
              <a:t>HIGH FIDELITY</a:t>
            </a:r>
          </a:p>
          <a:p>
            <a:pPr algn="ctr">
              <a:lnSpc>
                <a:spcPts val="12880"/>
              </a:lnSpc>
            </a:pPr>
            <a:r>
              <a:rPr lang="en-US" sz="9200" b="true">
                <a:solidFill>
                  <a:srgbClr val="361474"/>
                </a:solidFill>
                <a:latin typeface="Montserrat Bold"/>
                <a:ea typeface="Montserrat Bold"/>
                <a:cs typeface="Montserrat Bold"/>
                <a:sym typeface="Montserrat Bold"/>
              </a:rPr>
              <a:t>WIREFRAME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8775877" y="3207105"/>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425414" y="4856641"/>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026286" cy="775403"/>
            <a:chOff x="0" y="0"/>
            <a:chExt cx="1375490" cy="212196"/>
          </a:xfrm>
        </p:grpSpPr>
        <p:sp>
          <p:nvSpPr>
            <p:cNvPr name="Freeform 9" id="9"/>
            <p:cNvSpPr/>
            <p:nvPr/>
          </p:nvSpPr>
          <p:spPr>
            <a:xfrm flipH="false" flipV="false" rot="0">
              <a:off x="0" y="0"/>
              <a:ext cx="1375490" cy="212196"/>
            </a:xfrm>
            <a:custGeom>
              <a:avLst/>
              <a:gdLst/>
              <a:ahLst/>
              <a:cxnLst/>
              <a:rect r="r" b="b" t="t" l="l"/>
              <a:pathLst>
                <a:path h="212196" w="1375490">
                  <a:moveTo>
                    <a:pt x="56991" y="0"/>
                  </a:moveTo>
                  <a:lnTo>
                    <a:pt x="1318499" y="0"/>
                  </a:lnTo>
                  <a:cubicBezTo>
                    <a:pt x="1349974" y="0"/>
                    <a:pt x="1375490" y="25516"/>
                    <a:pt x="1375490" y="56991"/>
                  </a:cubicBezTo>
                  <a:lnTo>
                    <a:pt x="1375490" y="155206"/>
                  </a:lnTo>
                  <a:cubicBezTo>
                    <a:pt x="1375490" y="170320"/>
                    <a:pt x="1369486" y="184816"/>
                    <a:pt x="1358798" y="195504"/>
                  </a:cubicBezTo>
                  <a:cubicBezTo>
                    <a:pt x="1348110" y="206192"/>
                    <a:pt x="1333614" y="212196"/>
                    <a:pt x="1318499" y="212196"/>
                  </a:cubicBezTo>
                  <a:lnTo>
                    <a:pt x="56991" y="212196"/>
                  </a:lnTo>
                  <a:cubicBezTo>
                    <a:pt x="25516" y="212196"/>
                    <a:pt x="0" y="186681"/>
                    <a:pt x="0" y="155206"/>
                  </a:cubicBezTo>
                  <a:lnTo>
                    <a:pt x="0" y="56991"/>
                  </a:lnTo>
                  <a:cubicBezTo>
                    <a:pt x="0" y="25516"/>
                    <a:pt x="25516" y="0"/>
                    <a:pt x="56991" y="0"/>
                  </a:cubicBezTo>
                  <a:close/>
                </a:path>
              </a:pathLst>
            </a:custGeom>
            <a:solidFill>
              <a:srgbClr val="361474"/>
            </a:solidFill>
          </p:spPr>
        </p:sp>
        <p:sp>
          <p:nvSpPr>
            <p:cNvPr name="TextBox 10" id="10"/>
            <p:cNvSpPr txBox="true"/>
            <p:nvPr/>
          </p:nvSpPr>
          <p:spPr>
            <a:xfrm>
              <a:off x="0" y="-47625"/>
              <a:ext cx="1375490" cy="259821"/>
            </a:xfrm>
            <a:prstGeom prst="rect">
              <a:avLst/>
            </a:prstGeom>
          </p:spPr>
          <p:txBody>
            <a:bodyPr anchor="ctr" rtlCol="false" tIns="50800" lIns="50800" bIns="50800" rIns="50800"/>
            <a:lstStyle/>
            <a:p>
              <a:pPr algn="ctr">
                <a:lnSpc>
                  <a:spcPts val="1960"/>
                </a:lnSpc>
              </a:pPr>
            </a:p>
          </p:txBody>
        </p:sp>
      </p:grpSp>
      <p:sp>
        <p:nvSpPr>
          <p:cNvPr name="TextBox 11" id="11"/>
          <p:cNvSpPr txBox="true"/>
          <p:nvPr/>
        </p:nvSpPr>
        <p:spPr>
          <a:xfrm rot="0">
            <a:off x="1038225" y="1759250"/>
            <a:ext cx="14883703" cy="8496940"/>
          </a:xfrm>
          <a:prstGeom prst="rect">
            <a:avLst/>
          </a:prstGeom>
        </p:spPr>
        <p:txBody>
          <a:bodyPr anchor="t" rtlCol="false" tIns="0" lIns="0" bIns="0" rIns="0">
            <a:spAutoFit/>
          </a:bodyPr>
          <a:lstStyle/>
          <a:p>
            <a:pPr algn="just">
              <a:lnSpc>
                <a:spcPts val="2530"/>
              </a:lnSpc>
            </a:pPr>
            <a:r>
              <a:rPr lang="en-US" sz="2300" b="true">
                <a:solidFill>
                  <a:srgbClr val="361474"/>
                </a:solidFill>
                <a:latin typeface="Canva Sans Bold"/>
                <a:ea typeface="Canva Sans Bold"/>
                <a:cs typeface="Canva Sans Bold"/>
                <a:sym typeface="Canva Sans Bold"/>
              </a:rPr>
              <a:t>FLIXIFY: THE FUTURE OF STREAMING</a:t>
            </a:r>
          </a:p>
          <a:p>
            <a:pPr algn="just">
              <a:lnSpc>
                <a:spcPts val="2530"/>
              </a:lnSpc>
            </a:pPr>
          </a:p>
          <a:p>
            <a:pPr algn="just">
              <a:lnSpc>
                <a:spcPts val="2530"/>
              </a:lnSpc>
            </a:pPr>
            <a:r>
              <a:rPr lang="en-US" sz="2300">
                <a:solidFill>
                  <a:srgbClr val="361474"/>
                </a:solidFill>
                <a:latin typeface="Canva Sans"/>
                <a:ea typeface="Canva Sans"/>
                <a:cs typeface="Canva Sans"/>
                <a:sym typeface="Canva Sans"/>
              </a:rPr>
              <a:t>Flixify is an innovative entertainment platform designed to redefine the streaming experience by combining the best elements of traditional video-on-demand services with cutting-edge, user-centric features. Inspired by industry leaders like Netflix, Flixify sets itself apart with a unique suite of offerings tailored to modern viewers’ preferences.</a:t>
            </a:r>
          </a:p>
          <a:p>
            <a:pPr algn="just">
              <a:lnSpc>
                <a:spcPts val="2530"/>
              </a:lnSpc>
            </a:pPr>
          </a:p>
          <a:p>
            <a:pPr algn="just">
              <a:lnSpc>
                <a:spcPts val="2530"/>
              </a:lnSpc>
            </a:pPr>
            <a:r>
              <a:rPr lang="en-US" sz="2300" b="true">
                <a:solidFill>
                  <a:srgbClr val="361474"/>
                </a:solidFill>
                <a:latin typeface="Canva Sans Bold"/>
                <a:ea typeface="Canva Sans Bold"/>
                <a:cs typeface="Canva Sans Bold"/>
                <a:sym typeface="Canva Sans Bold"/>
              </a:rPr>
              <a:t>KEY FEATURES INCLUDE</a:t>
            </a:r>
          </a:p>
          <a:p>
            <a:pPr algn="just">
              <a:lnSpc>
                <a:spcPts val="2530"/>
              </a:lnSpc>
            </a:pPr>
          </a:p>
          <a:p>
            <a:pPr algn="ctr">
              <a:lnSpc>
                <a:spcPts val="2530"/>
              </a:lnSpc>
            </a:pPr>
            <a:r>
              <a:rPr lang="en-US" sz="2300" b="true">
                <a:solidFill>
                  <a:srgbClr val="361474"/>
                </a:solidFill>
                <a:latin typeface="Canva Sans Bold"/>
                <a:ea typeface="Canva Sans Bold"/>
                <a:cs typeface="Canva Sans Bold"/>
                <a:sym typeface="Canva Sans Bold"/>
              </a:rPr>
              <a:t>Watch Party with Video</a:t>
            </a:r>
          </a:p>
          <a:p>
            <a:pPr algn="just">
              <a:lnSpc>
                <a:spcPts val="2530"/>
              </a:lnSpc>
            </a:pPr>
          </a:p>
          <a:p>
            <a:pPr algn="just">
              <a:lnSpc>
                <a:spcPts val="2530"/>
              </a:lnSpc>
            </a:pPr>
            <a:r>
              <a:rPr lang="en-US" sz="2300">
                <a:solidFill>
                  <a:srgbClr val="361474"/>
                </a:solidFill>
                <a:latin typeface="Canva Sans"/>
                <a:ea typeface="Canva Sans"/>
                <a:cs typeface="Canva Sans"/>
                <a:sym typeface="Canva Sans"/>
              </a:rPr>
              <a:t> A social viewing experience that allows users to watch content together in real-time, complete with integrated video chat for seamless interaction with friends and family, no matter the distance.</a:t>
            </a:r>
          </a:p>
          <a:p>
            <a:pPr algn="just">
              <a:lnSpc>
                <a:spcPts val="2530"/>
              </a:lnSpc>
            </a:pPr>
            <a:r>
              <a:rPr lang="en-US" sz="2300">
                <a:solidFill>
                  <a:srgbClr val="361474"/>
                </a:solidFill>
                <a:latin typeface="Canva Sans"/>
                <a:ea typeface="Canva Sans"/>
                <a:cs typeface="Canva Sans"/>
                <a:sym typeface="Canva Sans"/>
              </a:rPr>
              <a:t>Interactive Movies with Decision-Making</a:t>
            </a:r>
          </a:p>
          <a:p>
            <a:pPr algn="just">
              <a:lnSpc>
                <a:spcPts val="2530"/>
              </a:lnSpc>
            </a:pPr>
          </a:p>
          <a:p>
            <a:pPr algn="ctr">
              <a:lnSpc>
                <a:spcPts val="2530"/>
              </a:lnSpc>
            </a:pPr>
            <a:r>
              <a:rPr lang="en-US" sz="2300" b="true">
                <a:solidFill>
                  <a:srgbClr val="361474"/>
                </a:solidFill>
                <a:latin typeface="Canva Sans Bold"/>
                <a:ea typeface="Canva Sans Bold"/>
                <a:cs typeface="Canva Sans Bold"/>
                <a:sym typeface="Canva Sans Bold"/>
              </a:rPr>
              <a:t>Making Decision</a:t>
            </a:r>
          </a:p>
          <a:p>
            <a:pPr algn="just">
              <a:lnSpc>
                <a:spcPts val="2530"/>
              </a:lnSpc>
            </a:pPr>
          </a:p>
          <a:p>
            <a:pPr algn="just">
              <a:lnSpc>
                <a:spcPts val="2530"/>
              </a:lnSpc>
            </a:pPr>
            <a:r>
              <a:rPr lang="en-US" sz="2300">
                <a:solidFill>
                  <a:srgbClr val="361474"/>
                </a:solidFill>
                <a:latin typeface="Canva Sans"/>
                <a:ea typeface="Canva Sans"/>
                <a:cs typeface="Canva Sans"/>
                <a:sym typeface="Canva Sans"/>
              </a:rPr>
              <a:t> An immersive storytelling format where viewers actively shape the narrative by making choices that influence the outcome, blending cinema with gamified engagement.</a:t>
            </a:r>
          </a:p>
          <a:p>
            <a:pPr algn="just">
              <a:lnSpc>
                <a:spcPts val="2530"/>
              </a:lnSpc>
            </a:pPr>
          </a:p>
          <a:p>
            <a:pPr algn="ctr">
              <a:lnSpc>
                <a:spcPts val="2530"/>
              </a:lnSpc>
            </a:pPr>
            <a:r>
              <a:rPr lang="en-US" sz="2300" b="true">
                <a:solidFill>
                  <a:srgbClr val="361474"/>
                </a:solidFill>
                <a:latin typeface="Canva Sans Bold"/>
                <a:ea typeface="Canva Sans Bold"/>
                <a:cs typeface="Canva Sans Bold"/>
                <a:sym typeface="Canva Sans Bold"/>
              </a:rPr>
              <a:t>Short Movie Reels Series</a:t>
            </a:r>
          </a:p>
          <a:p>
            <a:pPr algn="just">
              <a:lnSpc>
                <a:spcPts val="2530"/>
              </a:lnSpc>
            </a:pPr>
          </a:p>
          <a:p>
            <a:pPr algn="just">
              <a:lnSpc>
                <a:spcPts val="2530"/>
              </a:lnSpc>
            </a:pPr>
            <a:r>
              <a:rPr lang="en-US" sz="2300">
                <a:solidFill>
                  <a:srgbClr val="361474"/>
                </a:solidFill>
                <a:latin typeface="Canva Sans"/>
                <a:ea typeface="Canva Sans"/>
                <a:cs typeface="Canva Sans"/>
                <a:sym typeface="Canva Sans"/>
              </a:rPr>
              <a:t> Bite-sized, episodic content designed for quick consumption, catering to users seeking high-quality entertainment in a fast-paced world.</a:t>
            </a:r>
          </a:p>
          <a:p>
            <a:pPr algn="just">
              <a:lnSpc>
                <a:spcPts val="2530"/>
              </a:lnSpc>
            </a:pPr>
            <a:r>
              <a:rPr lang="en-US" sz="2300">
                <a:solidFill>
                  <a:srgbClr val="361474"/>
                </a:solidFill>
                <a:latin typeface="Canva Sans"/>
                <a:ea typeface="Canva Sans"/>
                <a:cs typeface="Canva Sans"/>
                <a:sym typeface="Canva Sans"/>
              </a:rPr>
              <a:t>AI Video Summary</a:t>
            </a:r>
          </a:p>
          <a:p>
            <a:pPr algn="just">
              <a:lnSpc>
                <a:spcPts val="2530"/>
              </a:lnSpc>
            </a:pPr>
          </a:p>
          <a:p>
            <a:pPr algn="just">
              <a:lnSpc>
                <a:spcPts val="2530"/>
              </a:lnSpc>
            </a:pPr>
          </a:p>
        </p:txBody>
      </p:sp>
      <p:sp>
        <p:nvSpPr>
          <p:cNvPr name="Freeform 12" id="12"/>
          <p:cNvSpPr/>
          <p:nvPr/>
        </p:nvSpPr>
        <p:spPr>
          <a:xfrm flipH="false" flipV="false" rot="0">
            <a:off x="6384637" y="6434976"/>
            <a:ext cx="700929" cy="421053"/>
          </a:xfrm>
          <a:custGeom>
            <a:avLst/>
            <a:gdLst/>
            <a:ahLst/>
            <a:cxnLst/>
            <a:rect r="r" b="b" t="t" l="l"/>
            <a:pathLst>
              <a:path h="421053" w="700929">
                <a:moveTo>
                  <a:pt x="0" y="0"/>
                </a:moveTo>
                <a:lnTo>
                  <a:pt x="700929" y="0"/>
                </a:lnTo>
                <a:lnTo>
                  <a:pt x="700929" y="421052"/>
                </a:lnTo>
                <a:lnTo>
                  <a:pt x="0" y="421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6121217" y="4529616"/>
            <a:ext cx="613884" cy="613884"/>
          </a:xfrm>
          <a:custGeom>
            <a:avLst/>
            <a:gdLst/>
            <a:ahLst/>
            <a:cxnLst/>
            <a:rect r="r" b="b" t="t" l="l"/>
            <a:pathLst>
              <a:path h="613884" w="613884">
                <a:moveTo>
                  <a:pt x="0" y="0"/>
                </a:moveTo>
                <a:lnTo>
                  <a:pt x="613884" y="0"/>
                </a:lnTo>
                <a:lnTo>
                  <a:pt x="613884" y="613884"/>
                </a:lnTo>
                <a:lnTo>
                  <a:pt x="0" y="613884"/>
                </a:lnTo>
                <a:lnTo>
                  <a:pt x="0" y="0"/>
                </a:lnTo>
                <a:close/>
              </a:path>
            </a:pathLst>
          </a:custGeom>
          <a:blipFill>
            <a:blip r:embed="rId4"/>
            <a:stretch>
              <a:fillRect l="0" t="0" r="0" b="0"/>
            </a:stretch>
          </a:blipFill>
        </p:spPr>
      </p:sp>
      <p:sp>
        <p:nvSpPr>
          <p:cNvPr name="Freeform 14" id="14"/>
          <p:cNvSpPr/>
          <p:nvPr/>
        </p:nvSpPr>
        <p:spPr>
          <a:xfrm flipH="false" flipV="false" rot="0">
            <a:off x="5952947" y="7919212"/>
            <a:ext cx="541683" cy="541683"/>
          </a:xfrm>
          <a:custGeom>
            <a:avLst/>
            <a:gdLst/>
            <a:ahLst/>
            <a:cxnLst/>
            <a:rect r="r" b="b" t="t" l="l"/>
            <a:pathLst>
              <a:path h="541683" w="541683">
                <a:moveTo>
                  <a:pt x="0" y="0"/>
                </a:moveTo>
                <a:lnTo>
                  <a:pt x="541683" y="0"/>
                </a:lnTo>
                <a:lnTo>
                  <a:pt x="541683" y="541683"/>
                </a:lnTo>
                <a:lnTo>
                  <a:pt x="0" y="541683"/>
                </a:lnTo>
                <a:lnTo>
                  <a:pt x="0" y="0"/>
                </a:lnTo>
                <a:close/>
              </a:path>
            </a:pathLst>
          </a:custGeom>
          <a:blipFill>
            <a:blip r:embed="rId5"/>
            <a:stretch>
              <a:fillRect l="0" t="0" r="0" b="0"/>
            </a:stretch>
          </a:blipFill>
        </p:spPr>
      </p:sp>
      <p:sp>
        <p:nvSpPr>
          <p:cNvPr name="TextBox 15" id="15"/>
          <p:cNvSpPr txBox="true"/>
          <p:nvPr/>
        </p:nvSpPr>
        <p:spPr>
          <a:xfrm rot="0">
            <a:off x="-220417" y="752475"/>
            <a:ext cx="4585452"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Project Overview</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6381821" y="4746994"/>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732284" y="6396531"/>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770596" cy="775403"/>
            <a:chOff x="0" y="0"/>
            <a:chExt cx="1579177" cy="212196"/>
          </a:xfrm>
        </p:grpSpPr>
        <p:sp>
          <p:nvSpPr>
            <p:cNvPr name="Freeform 9" id="9"/>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0" id="10"/>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grpSp>
        <p:nvGrpSpPr>
          <p:cNvPr name="Group 11" id="11"/>
          <p:cNvGrpSpPr>
            <a:grpSpLocks noChangeAspect="true"/>
          </p:cNvGrpSpPr>
          <p:nvPr/>
        </p:nvGrpSpPr>
        <p:grpSpPr>
          <a:xfrm rot="-5400000">
            <a:off x="5195085" y="610754"/>
            <a:ext cx="2651460" cy="5246370"/>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158" r="0" b="-158"/>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1" id="21"/>
          <p:cNvGrpSpPr>
            <a:grpSpLocks noChangeAspect="true"/>
          </p:cNvGrpSpPr>
          <p:nvPr/>
        </p:nvGrpSpPr>
        <p:grpSpPr>
          <a:xfrm rot="-5400000">
            <a:off x="10663594" y="610754"/>
            <a:ext cx="2651460" cy="5246370"/>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0" t="-158" r="0" b="-158"/>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1" id="31"/>
          <p:cNvGrpSpPr>
            <a:grpSpLocks noChangeAspect="true"/>
          </p:cNvGrpSpPr>
          <p:nvPr/>
        </p:nvGrpSpPr>
        <p:grpSpPr>
          <a:xfrm rot="0">
            <a:off x="14736334" y="4011930"/>
            <a:ext cx="2651460" cy="5246370"/>
            <a:chOff x="0" y="0"/>
            <a:chExt cx="2620010" cy="5184140"/>
          </a:xfrm>
        </p:grpSpPr>
        <p:sp>
          <p:nvSpPr>
            <p:cNvPr name="Freeform 32" id="3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3" id="3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158" r="0" b="-158"/>
              </a:stretch>
            </a:blipFill>
          </p:spPr>
        </p:sp>
        <p:sp>
          <p:nvSpPr>
            <p:cNvPr name="Freeform 34" id="3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5" id="3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6" id="3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7" id="3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9" id="3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0" id="4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1" id="41"/>
          <p:cNvGrpSpPr>
            <a:grpSpLocks noChangeAspect="true"/>
          </p:cNvGrpSpPr>
          <p:nvPr/>
        </p:nvGrpSpPr>
        <p:grpSpPr>
          <a:xfrm rot="-5400000">
            <a:off x="7818270" y="5099076"/>
            <a:ext cx="2651460" cy="5246370"/>
            <a:chOff x="0" y="0"/>
            <a:chExt cx="2620010" cy="5184140"/>
          </a:xfrm>
        </p:grpSpPr>
        <p:sp>
          <p:nvSpPr>
            <p:cNvPr name="Freeform 42" id="4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3" id="4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0" t="-158" r="0" b="-158"/>
              </a:stretch>
            </a:blipFill>
          </p:spPr>
        </p:sp>
        <p:sp>
          <p:nvSpPr>
            <p:cNvPr name="Freeform 44" id="4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5" id="4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6" id="4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7" id="4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8" id="4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9" id="4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0" id="5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51" id="51"/>
          <p:cNvGrpSpPr>
            <a:grpSpLocks noChangeAspect="true"/>
          </p:cNvGrpSpPr>
          <p:nvPr/>
        </p:nvGrpSpPr>
        <p:grpSpPr>
          <a:xfrm rot="0">
            <a:off x="1118733" y="4011930"/>
            <a:ext cx="2651460" cy="5246370"/>
            <a:chOff x="0" y="0"/>
            <a:chExt cx="2620010" cy="5184140"/>
          </a:xfrm>
        </p:grpSpPr>
        <p:sp>
          <p:nvSpPr>
            <p:cNvPr name="Freeform 52" id="5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3" id="5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0" t="-158" r="0" b="-158"/>
              </a:stretch>
            </a:blipFill>
          </p:spPr>
        </p:sp>
        <p:sp>
          <p:nvSpPr>
            <p:cNvPr name="Freeform 54" id="5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5" id="5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6" id="5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7" id="5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8" id="5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9" id="5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60" id="6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61" id="61"/>
          <p:cNvSpPr/>
          <p:nvPr/>
        </p:nvSpPr>
        <p:spPr>
          <a:xfrm flipH="false" flipV="false" rot="0">
            <a:off x="4647140" y="7451090"/>
            <a:ext cx="497322" cy="497322"/>
          </a:xfrm>
          <a:custGeom>
            <a:avLst/>
            <a:gdLst/>
            <a:ahLst/>
            <a:cxnLst/>
            <a:rect r="r" b="b" t="t" l="l"/>
            <a:pathLst>
              <a:path h="497322" w="497322">
                <a:moveTo>
                  <a:pt x="0" y="0"/>
                </a:moveTo>
                <a:lnTo>
                  <a:pt x="497322" y="0"/>
                </a:lnTo>
                <a:lnTo>
                  <a:pt x="497322" y="497322"/>
                </a:lnTo>
                <a:lnTo>
                  <a:pt x="0" y="4973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2" id="62"/>
          <p:cNvSpPr/>
          <p:nvPr/>
        </p:nvSpPr>
        <p:spPr>
          <a:xfrm flipH="false" flipV="false" rot="0">
            <a:off x="4498062" y="4746994"/>
            <a:ext cx="1442982" cy="520775"/>
          </a:xfrm>
          <a:custGeom>
            <a:avLst/>
            <a:gdLst/>
            <a:ahLst/>
            <a:cxnLst/>
            <a:rect r="r" b="b" t="t" l="l"/>
            <a:pathLst>
              <a:path h="520775" w="1442982">
                <a:moveTo>
                  <a:pt x="0" y="0"/>
                </a:moveTo>
                <a:lnTo>
                  <a:pt x="1442982" y="0"/>
                </a:lnTo>
                <a:lnTo>
                  <a:pt x="1442982" y="520776"/>
                </a:lnTo>
                <a:lnTo>
                  <a:pt x="0" y="520776"/>
                </a:lnTo>
                <a:lnTo>
                  <a:pt x="0" y="0"/>
                </a:lnTo>
                <a:close/>
              </a:path>
            </a:pathLst>
          </a:custGeom>
          <a:blipFill>
            <a:blip r:embed="rId9"/>
            <a:stretch>
              <a:fillRect l="0" t="0" r="0" b="0"/>
            </a:stretch>
          </a:blipFill>
        </p:spPr>
      </p:sp>
      <p:sp>
        <p:nvSpPr>
          <p:cNvPr name="Freeform 63" id="63"/>
          <p:cNvSpPr/>
          <p:nvPr/>
        </p:nvSpPr>
        <p:spPr>
          <a:xfrm flipH="false" flipV="false" rot="0">
            <a:off x="8418023" y="4318433"/>
            <a:ext cx="2188178" cy="2201126"/>
          </a:xfrm>
          <a:custGeom>
            <a:avLst/>
            <a:gdLst/>
            <a:ahLst/>
            <a:cxnLst/>
            <a:rect r="r" b="b" t="t" l="l"/>
            <a:pathLst>
              <a:path h="2201126" w="2188178">
                <a:moveTo>
                  <a:pt x="0" y="0"/>
                </a:moveTo>
                <a:lnTo>
                  <a:pt x="2188178" y="0"/>
                </a:lnTo>
                <a:lnTo>
                  <a:pt x="2188178" y="2201126"/>
                </a:lnTo>
                <a:lnTo>
                  <a:pt x="0" y="2201126"/>
                </a:lnTo>
                <a:lnTo>
                  <a:pt x="0" y="0"/>
                </a:lnTo>
                <a:close/>
              </a:path>
            </a:pathLst>
          </a:custGeom>
          <a:blipFill>
            <a:blip r:embed="rId10"/>
            <a:stretch>
              <a:fillRect l="0" t="0" r="0" b="0"/>
            </a:stretch>
          </a:blipFill>
        </p:spPr>
      </p:sp>
      <p:sp>
        <p:nvSpPr>
          <p:cNvPr name="TextBox 64" id="64"/>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Main features</a:t>
            </a:r>
          </a:p>
        </p:txBody>
      </p:sp>
      <p:sp>
        <p:nvSpPr>
          <p:cNvPr name="TextBox 65" id="65"/>
          <p:cNvSpPr txBox="true"/>
          <p:nvPr/>
        </p:nvSpPr>
        <p:spPr>
          <a:xfrm rot="0">
            <a:off x="6099519" y="4721225"/>
            <a:ext cx="2318504"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Ai Video Recap</a:t>
            </a:r>
          </a:p>
        </p:txBody>
      </p:sp>
      <p:sp>
        <p:nvSpPr>
          <p:cNvPr name="TextBox 66" id="66"/>
          <p:cNvSpPr txBox="true"/>
          <p:nvPr/>
        </p:nvSpPr>
        <p:spPr>
          <a:xfrm rot="0">
            <a:off x="10764675" y="4699369"/>
            <a:ext cx="2893576"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Interactive Movies</a:t>
            </a:r>
          </a:p>
        </p:txBody>
      </p:sp>
      <p:sp>
        <p:nvSpPr>
          <p:cNvPr name="TextBox 67" id="67"/>
          <p:cNvSpPr txBox="true"/>
          <p:nvPr/>
        </p:nvSpPr>
        <p:spPr>
          <a:xfrm rot="0">
            <a:off x="14982123" y="9429750"/>
            <a:ext cx="2159883"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Short Series</a:t>
            </a:r>
          </a:p>
        </p:txBody>
      </p:sp>
      <p:sp>
        <p:nvSpPr>
          <p:cNvPr name="TextBox 68" id="68"/>
          <p:cNvSpPr txBox="true"/>
          <p:nvPr/>
        </p:nvSpPr>
        <p:spPr>
          <a:xfrm rot="0">
            <a:off x="6313418" y="9210675"/>
            <a:ext cx="5661165" cy="86042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Watch Movies With Your Friends or Random Person with similar Interest</a:t>
            </a:r>
          </a:p>
        </p:txBody>
      </p:sp>
      <p:sp>
        <p:nvSpPr>
          <p:cNvPr name="TextBox 69" id="69"/>
          <p:cNvSpPr txBox="true"/>
          <p:nvPr/>
        </p:nvSpPr>
        <p:spPr>
          <a:xfrm rot="0">
            <a:off x="4071033" y="5962015"/>
            <a:ext cx="1649537" cy="12985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Mood Preferred Content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5382493" y="3970772"/>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732956" y="5620309"/>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253437" y="8714209"/>
            <a:ext cx="1005863" cy="1005863"/>
          </a:xfrm>
          <a:custGeom>
            <a:avLst/>
            <a:gdLst/>
            <a:ahLst/>
            <a:cxnLst/>
            <a:rect r="r" b="b" t="t" l="l"/>
            <a:pathLst>
              <a:path h="1005863" w="1005863">
                <a:moveTo>
                  <a:pt x="0" y="0"/>
                </a:moveTo>
                <a:lnTo>
                  <a:pt x="1005863" y="0"/>
                </a:lnTo>
                <a:lnTo>
                  <a:pt x="1005863" y="1005863"/>
                </a:lnTo>
                <a:lnTo>
                  <a:pt x="0" y="1005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440834" y="679099"/>
            <a:ext cx="5770596" cy="775403"/>
            <a:chOff x="0" y="0"/>
            <a:chExt cx="1579177" cy="212196"/>
          </a:xfrm>
        </p:grpSpPr>
        <p:sp>
          <p:nvSpPr>
            <p:cNvPr name="Freeform 10" id="10"/>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1" id="11"/>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grpSp>
        <p:nvGrpSpPr>
          <p:cNvPr name="Group 12" id="12"/>
          <p:cNvGrpSpPr>
            <a:grpSpLocks noChangeAspect="true"/>
          </p:cNvGrpSpPr>
          <p:nvPr/>
        </p:nvGrpSpPr>
        <p:grpSpPr>
          <a:xfrm rot="0">
            <a:off x="3258789" y="4775598"/>
            <a:ext cx="2651460" cy="5246370"/>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158" r="0" b="-158"/>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190938"/>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a:grpSpLocks noChangeAspect="true"/>
          </p:cNvGrpSpPr>
          <p:nvPr/>
        </p:nvGrpSpPr>
        <p:grpSpPr>
          <a:xfrm rot="0">
            <a:off x="6205525" y="1454501"/>
            <a:ext cx="2651460" cy="5246370"/>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0" t="-158" r="0" b="-158"/>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2" id="32"/>
          <p:cNvGrpSpPr>
            <a:grpSpLocks noChangeAspect="true"/>
          </p:cNvGrpSpPr>
          <p:nvPr/>
        </p:nvGrpSpPr>
        <p:grpSpPr>
          <a:xfrm rot="0">
            <a:off x="313262" y="1789687"/>
            <a:ext cx="2651460" cy="5246370"/>
            <a:chOff x="0" y="0"/>
            <a:chExt cx="2620010" cy="5184140"/>
          </a:xfrm>
        </p:grpSpPr>
        <p:sp>
          <p:nvSpPr>
            <p:cNvPr name="Freeform 33" id="3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4" id="3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0" t="-158" r="0" b="-158"/>
              </a:stretch>
            </a:blipFill>
          </p:spPr>
        </p:sp>
        <p:sp>
          <p:nvSpPr>
            <p:cNvPr name="Freeform 35" id="3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6" id="3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7" id="3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9" id="3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0" id="4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1" id="4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2" id="42"/>
          <p:cNvGrpSpPr>
            <a:grpSpLocks noChangeAspect="true"/>
          </p:cNvGrpSpPr>
          <p:nvPr/>
        </p:nvGrpSpPr>
        <p:grpSpPr>
          <a:xfrm rot="0">
            <a:off x="12098995" y="1454501"/>
            <a:ext cx="2651460" cy="5246370"/>
            <a:chOff x="0" y="0"/>
            <a:chExt cx="2620010" cy="5184140"/>
          </a:xfrm>
        </p:grpSpPr>
        <p:sp>
          <p:nvSpPr>
            <p:cNvPr name="Freeform 43" id="4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4" id="4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0" t="-158" r="0" b="-158"/>
              </a:stretch>
            </a:blipFill>
          </p:spPr>
        </p:sp>
        <p:sp>
          <p:nvSpPr>
            <p:cNvPr name="Freeform 45" id="4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6" id="4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7" id="4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8" id="4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9" id="4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0" id="5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1" id="5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52" id="52"/>
          <p:cNvGrpSpPr>
            <a:grpSpLocks noChangeAspect="true"/>
          </p:cNvGrpSpPr>
          <p:nvPr/>
        </p:nvGrpSpPr>
        <p:grpSpPr>
          <a:xfrm rot="0">
            <a:off x="15045731" y="4775598"/>
            <a:ext cx="2651460" cy="5246370"/>
            <a:chOff x="0" y="0"/>
            <a:chExt cx="2620010" cy="5184140"/>
          </a:xfrm>
        </p:grpSpPr>
        <p:sp>
          <p:nvSpPr>
            <p:cNvPr name="Freeform 53" id="5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4" id="5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0" t="-158" r="0" b="-158"/>
              </a:stretch>
            </a:blipFill>
          </p:spPr>
        </p:sp>
        <p:sp>
          <p:nvSpPr>
            <p:cNvPr name="Freeform 55" id="5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6" id="5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7" id="5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8" id="5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9" id="5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60" id="6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61" id="6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62" id="62"/>
          <p:cNvGrpSpPr>
            <a:grpSpLocks noChangeAspect="true"/>
          </p:cNvGrpSpPr>
          <p:nvPr/>
        </p:nvGrpSpPr>
        <p:grpSpPr>
          <a:xfrm rot="0">
            <a:off x="9152260" y="4775598"/>
            <a:ext cx="2651460" cy="5246370"/>
            <a:chOff x="0" y="0"/>
            <a:chExt cx="2620010" cy="5184140"/>
          </a:xfrm>
        </p:grpSpPr>
        <p:sp>
          <p:nvSpPr>
            <p:cNvPr name="Freeform 63" id="6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64" id="6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0" t="-158" r="0" b="-158"/>
              </a:stretch>
            </a:blipFill>
          </p:spPr>
        </p:sp>
        <p:sp>
          <p:nvSpPr>
            <p:cNvPr name="Freeform 65" id="6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66" id="6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67" id="6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68" id="6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69" id="6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70" id="7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71" id="7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72" id="72"/>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LOGIN</a:t>
            </a:r>
          </a:p>
        </p:txBody>
      </p:sp>
      <p:sp>
        <p:nvSpPr>
          <p:cNvPr name="TextBox 73" id="73"/>
          <p:cNvSpPr txBox="true"/>
          <p:nvPr/>
        </p:nvSpPr>
        <p:spPr>
          <a:xfrm rot="0">
            <a:off x="16722107" y="8724265"/>
            <a:ext cx="417160" cy="372745"/>
          </a:xfrm>
          <a:prstGeom prst="rect">
            <a:avLst/>
          </a:prstGeom>
        </p:spPr>
        <p:txBody>
          <a:bodyPr anchor="t" rtlCol="false" tIns="0" lIns="0" bIns="0" rIns="0">
            <a:spAutoFit/>
          </a:bodyPr>
          <a:lstStyle/>
          <a:p>
            <a:pPr algn="ctr">
              <a:lnSpc>
                <a:spcPts val="3079"/>
              </a:lnSpc>
            </a:pPr>
            <a:r>
              <a:rPr lang="en-US" sz="2199" b="true">
                <a:solidFill>
                  <a:srgbClr val="11084B"/>
                </a:solidFill>
                <a:latin typeface="Montserrat Bold"/>
                <a:ea typeface="Montserrat Bold"/>
                <a:cs typeface="Montserrat Bold"/>
                <a:sym typeface="Montserrat Bold"/>
              </a:rPr>
              <a:t>&gt;</a:t>
            </a:r>
          </a:p>
        </p:txBody>
      </p:sp>
      <p:sp>
        <p:nvSpPr>
          <p:cNvPr name="TextBox 74" id="74"/>
          <p:cNvSpPr txBox="true"/>
          <p:nvPr/>
        </p:nvSpPr>
        <p:spPr>
          <a:xfrm rot="0">
            <a:off x="77963" y="7163833"/>
            <a:ext cx="3122057"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 </a:t>
            </a:r>
            <a:r>
              <a:rPr lang="en-US" b="true" sz="2499">
                <a:solidFill>
                  <a:srgbClr val="361474"/>
                </a:solidFill>
                <a:latin typeface="Canva Sans Bold"/>
                <a:ea typeface="Canva Sans Bold"/>
                <a:cs typeface="Canva Sans Bold"/>
                <a:sym typeface="Canva Sans Bold"/>
              </a:rPr>
              <a:t>App logo and name </a:t>
            </a:r>
          </a:p>
        </p:txBody>
      </p:sp>
      <p:sp>
        <p:nvSpPr>
          <p:cNvPr name="TextBox 75" id="75"/>
          <p:cNvSpPr txBox="true"/>
          <p:nvPr/>
        </p:nvSpPr>
        <p:spPr>
          <a:xfrm rot="0">
            <a:off x="3554391" y="4098029"/>
            <a:ext cx="2060258"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 Onb</a:t>
            </a:r>
            <a:r>
              <a:rPr lang="en-US" b="true" sz="2499">
                <a:solidFill>
                  <a:srgbClr val="361474"/>
                </a:solidFill>
                <a:latin typeface="Canva Sans Bold"/>
                <a:ea typeface="Canva Sans Bold"/>
                <a:cs typeface="Canva Sans Bold"/>
                <a:sym typeface="Canva Sans Bold"/>
              </a:rPr>
              <a:t>oarding  </a:t>
            </a:r>
          </a:p>
        </p:txBody>
      </p:sp>
      <p:sp>
        <p:nvSpPr>
          <p:cNvPr name="TextBox 76" id="76"/>
          <p:cNvSpPr txBox="true"/>
          <p:nvPr/>
        </p:nvSpPr>
        <p:spPr>
          <a:xfrm rot="0">
            <a:off x="3307098" y="2980807"/>
            <a:ext cx="2554843" cy="989965"/>
          </a:xfrm>
          <a:prstGeom prst="rect">
            <a:avLst/>
          </a:prstGeom>
        </p:spPr>
        <p:txBody>
          <a:bodyPr anchor="t" rtlCol="false" tIns="0" lIns="0" bIns="0" rIns="0">
            <a:spAutoFit/>
          </a:bodyPr>
          <a:lstStyle/>
          <a:p>
            <a:pPr algn="ctr">
              <a:lnSpc>
                <a:spcPts val="2659"/>
              </a:lnSpc>
              <a:spcBef>
                <a:spcPct val="0"/>
              </a:spcBef>
            </a:pPr>
            <a:r>
              <a:rPr lang="en-US" sz="1899">
                <a:solidFill>
                  <a:srgbClr val="361474"/>
                </a:solidFill>
                <a:latin typeface="Canva Sans"/>
                <a:ea typeface="Canva Sans"/>
                <a:cs typeface="Canva Sans"/>
                <a:sym typeface="Canva Sans"/>
              </a:rPr>
              <a:t>Users will be asked to </a:t>
            </a:r>
          </a:p>
          <a:p>
            <a:pPr algn="ctr">
              <a:lnSpc>
                <a:spcPts val="2659"/>
              </a:lnSpc>
              <a:spcBef>
                <a:spcPct val="0"/>
              </a:spcBef>
            </a:pPr>
            <a:r>
              <a:rPr lang="en-US" sz="1899">
                <a:solidFill>
                  <a:srgbClr val="361474"/>
                </a:solidFill>
                <a:latin typeface="Canva Sans"/>
                <a:ea typeface="Canva Sans"/>
                <a:cs typeface="Canva Sans"/>
                <a:sym typeface="Canva Sans"/>
              </a:rPr>
              <a:t>put there credentials </a:t>
            </a:r>
          </a:p>
          <a:p>
            <a:pPr algn="ctr">
              <a:lnSpc>
                <a:spcPts val="2659"/>
              </a:lnSpc>
              <a:spcBef>
                <a:spcPct val="0"/>
              </a:spcBef>
            </a:pPr>
            <a:r>
              <a:rPr lang="en-US" sz="1899">
                <a:solidFill>
                  <a:srgbClr val="361474"/>
                </a:solidFill>
                <a:latin typeface="Canva Sans"/>
                <a:ea typeface="Canva Sans"/>
                <a:cs typeface="Canva Sans"/>
                <a:sym typeface="Canva Sans"/>
              </a:rPr>
              <a:t>to join the app</a:t>
            </a:r>
          </a:p>
        </p:txBody>
      </p:sp>
      <p:sp>
        <p:nvSpPr>
          <p:cNvPr name="TextBox 77" id="77"/>
          <p:cNvSpPr txBox="true"/>
          <p:nvPr/>
        </p:nvSpPr>
        <p:spPr>
          <a:xfrm rot="0">
            <a:off x="9152260" y="3842736"/>
            <a:ext cx="2786658"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 Forgot Password</a:t>
            </a:r>
            <a:r>
              <a:rPr lang="en-US" b="true" sz="2499">
                <a:solidFill>
                  <a:srgbClr val="361474"/>
                </a:solidFill>
                <a:latin typeface="Canva Sans Bold"/>
                <a:ea typeface="Canva Sans Bold"/>
                <a:cs typeface="Canva Sans Bold"/>
                <a:sym typeface="Canva Sans Bold"/>
              </a:rPr>
              <a:t>  </a:t>
            </a:r>
          </a:p>
        </p:txBody>
      </p:sp>
      <p:sp>
        <p:nvSpPr>
          <p:cNvPr name="TextBox 78" id="78"/>
          <p:cNvSpPr txBox="true"/>
          <p:nvPr/>
        </p:nvSpPr>
        <p:spPr>
          <a:xfrm rot="0">
            <a:off x="6144712" y="7163833"/>
            <a:ext cx="2773085"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Login with Google</a:t>
            </a:r>
          </a:p>
        </p:txBody>
      </p:sp>
      <p:sp>
        <p:nvSpPr>
          <p:cNvPr name="TextBox 79" id="79"/>
          <p:cNvSpPr txBox="true"/>
          <p:nvPr/>
        </p:nvSpPr>
        <p:spPr>
          <a:xfrm rot="0">
            <a:off x="15303292" y="3990597"/>
            <a:ext cx="2136338"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Login success</a:t>
            </a:r>
          </a:p>
        </p:txBody>
      </p:sp>
      <p:sp>
        <p:nvSpPr>
          <p:cNvPr name="TextBox 80" id="80"/>
          <p:cNvSpPr txBox="true"/>
          <p:nvPr/>
        </p:nvSpPr>
        <p:spPr>
          <a:xfrm rot="0">
            <a:off x="13103733" y="6988432"/>
            <a:ext cx="641985"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OTP</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5382493" y="3970772"/>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732956" y="5620309"/>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770596" cy="775403"/>
            <a:chOff x="0" y="0"/>
            <a:chExt cx="1579177" cy="212196"/>
          </a:xfrm>
        </p:grpSpPr>
        <p:sp>
          <p:nvSpPr>
            <p:cNvPr name="Freeform 9" id="9"/>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0" id="10"/>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grpSp>
        <p:nvGrpSpPr>
          <p:cNvPr name="Group 11" id="11"/>
          <p:cNvGrpSpPr>
            <a:grpSpLocks noChangeAspect="true"/>
          </p:cNvGrpSpPr>
          <p:nvPr/>
        </p:nvGrpSpPr>
        <p:grpSpPr>
          <a:xfrm rot="0">
            <a:off x="5817682" y="4775598"/>
            <a:ext cx="2651460" cy="5246370"/>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158" r="0" b="-158"/>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190938"/>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1" id="21"/>
          <p:cNvGrpSpPr>
            <a:grpSpLocks noChangeAspect="true"/>
          </p:cNvGrpSpPr>
          <p:nvPr/>
        </p:nvGrpSpPr>
        <p:grpSpPr>
          <a:xfrm rot="0">
            <a:off x="10053988" y="1756091"/>
            <a:ext cx="2651460" cy="5246370"/>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0" t="-158" r="0" b="-158"/>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1" id="31"/>
          <p:cNvGrpSpPr>
            <a:grpSpLocks noChangeAspect="true"/>
          </p:cNvGrpSpPr>
          <p:nvPr/>
        </p:nvGrpSpPr>
        <p:grpSpPr>
          <a:xfrm rot="0">
            <a:off x="1581376" y="1756091"/>
            <a:ext cx="2651460" cy="5246370"/>
            <a:chOff x="0" y="0"/>
            <a:chExt cx="2620010" cy="5184140"/>
          </a:xfrm>
        </p:grpSpPr>
        <p:sp>
          <p:nvSpPr>
            <p:cNvPr name="Freeform 32" id="3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3" id="3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158" r="0" b="-158"/>
              </a:stretch>
            </a:blipFill>
          </p:spPr>
        </p:sp>
        <p:sp>
          <p:nvSpPr>
            <p:cNvPr name="Freeform 34" id="3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5" id="3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6" id="3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7" id="3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9" id="3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0" id="4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1" id="41"/>
          <p:cNvGrpSpPr>
            <a:grpSpLocks noChangeAspect="true"/>
          </p:cNvGrpSpPr>
          <p:nvPr/>
        </p:nvGrpSpPr>
        <p:grpSpPr>
          <a:xfrm rot="0">
            <a:off x="14001665" y="4379276"/>
            <a:ext cx="2651460" cy="5246370"/>
            <a:chOff x="0" y="0"/>
            <a:chExt cx="2620010" cy="5184140"/>
          </a:xfrm>
        </p:grpSpPr>
        <p:sp>
          <p:nvSpPr>
            <p:cNvPr name="Freeform 42" id="4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3" id="4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0" t="0" r="0" b="-126483"/>
              </a:stretch>
            </a:blipFill>
          </p:spPr>
        </p:sp>
        <p:sp>
          <p:nvSpPr>
            <p:cNvPr name="Freeform 44" id="4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5" id="4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6" id="4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7" id="4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8" id="4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9" id="4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0" id="5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51" id="51"/>
          <p:cNvSpPr txBox="true"/>
          <p:nvPr/>
        </p:nvSpPr>
        <p:spPr>
          <a:xfrm rot="0">
            <a:off x="-330626" y="7143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Going to Homepage</a:t>
            </a:r>
          </a:p>
        </p:txBody>
      </p:sp>
      <p:sp>
        <p:nvSpPr>
          <p:cNvPr name="TextBox 52" id="52"/>
          <p:cNvSpPr txBox="true"/>
          <p:nvPr/>
        </p:nvSpPr>
        <p:spPr>
          <a:xfrm rot="0">
            <a:off x="1934935" y="7450136"/>
            <a:ext cx="1825347"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User profile</a:t>
            </a:r>
          </a:p>
        </p:txBody>
      </p:sp>
      <p:sp>
        <p:nvSpPr>
          <p:cNvPr name="TextBox 53" id="53"/>
          <p:cNvSpPr txBox="true"/>
          <p:nvPr/>
        </p:nvSpPr>
        <p:spPr>
          <a:xfrm rot="0">
            <a:off x="14489195" y="3302455"/>
            <a:ext cx="1676400"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Homepage</a:t>
            </a:r>
          </a:p>
        </p:txBody>
      </p:sp>
      <p:sp>
        <p:nvSpPr>
          <p:cNvPr name="TextBox 54" id="54"/>
          <p:cNvSpPr txBox="true"/>
          <p:nvPr/>
        </p:nvSpPr>
        <p:spPr>
          <a:xfrm rot="0">
            <a:off x="10790656" y="7450136"/>
            <a:ext cx="1178123"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Avatars</a:t>
            </a:r>
          </a:p>
        </p:txBody>
      </p:sp>
      <p:sp>
        <p:nvSpPr>
          <p:cNvPr name="TextBox 55" id="55"/>
          <p:cNvSpPr txBox="true"/>
          <p:nvPr/>
        </p:nvSpPr>
        <p:spPr>
          <a:xfrm rot="0">
            <a:off x="5893672" y="3302455"/>
            <a:ext cx="2499479"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Choose account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225198" y="-7044175"/>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575662" y="-5014830"/>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770596" cy="775403"/>
            <a:chOff x="0" y="0"/>
            <a:chExt cx="1579177" cy="212196"/>
          </a:xfrm>
        </p:grpSpPr>
        <p:sp>
          <p:nvSpPr>
            <p:cNvPr name="Freeform 9" id="9"/>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0" id="10"/>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grpSp>
        <p:nvGrpSpPr>
          <p:cNvPr name="Group 11" id="11"/>
          <p:cNvGrpSpPr>
            <a:grpSpLocks noChangeAspect="true"/>
          </p:cNvGrpSpPr>
          <p:nvPr/>
        </p:nvGrpSpPr>
        <p:grpSpPr>
          <a:xfrm rot="0">
            <a:off x="10390181" y="2573788"/>
            <a:ext cx="2651460" cy="5246370"/>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0" r="0" b="-16090"/>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1" id="21"/>
          <p:cNvGrpSpPr>
            <a:grpSpLocks noChangeAspect="true"/>
          </p:cNvGrpSpPr>
          <p:nvPr/>
        </p:nvGrpSpPr>
        <p:grpSpPr>
          <a:xfrm rot="0">
            <a:off x="3576195" y="2520315"/>
            <a:ext cx="2651460" cy="5246370"/>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0" t="0" r="0" b="-126483"/>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31" id="31"/>
          <p:cNvSpPr txBox="true"/>
          <p:nvPr/>
        </p:nvSpPr>
        <p:spPr>
          <a:xfrm rot="0">
            <a:off x="7206271" y="4042501"/>
            <a:ext cx="1786295"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Play button</a:t>
            </a:r>
          </a:p>
        </p:txBody>
      </p:sp>
      <p:sp>
        <p:nvSpPr>
          <p:cNvPr name="AutoShape 32" id="32"/>
          <p:cNvSpPr/>
          <p:nvPr/>
        </p:nvSpPr>
        <p:spPr>
          <a:xfrm>
            <a:off x="5138991" y="4277451"/>
            <a:ext cx="2067280" cy="0"/>
          </a:xfrm>
          <a:prstGeom prst="line">
            <a:avLst/>
          </a:prstGeom>
          <a:ln cap="flat" w="38100">
            <a:solidFill>
              <a:srgbClr val="0CC0DF"/>
            </a:solidFill>
            <a:prstDash val="solid"/>
            <a:headEnd type="none" len="sm" w="sm"/>
            <a:tailEnd type="none" len="sm" w="sm"/>
          </a:ln>
        </p:spPr>
      </p:sp>
      <p:sp>
        <p:nvSpPr>
          <p:cNvPr name="AutoShape 33" id="33"/>
          <p:cNvSpPr/>
          <p:nvPr/>
        </p:nvSpPr>
        <p:spPr>
          <a:xfrm>
            <a:off x="5913040" y="3401048"/>
            <a:ext cx="2270437" cy="0"/>
          </a:xfrm>
          <a:prstGeom prst="line">
            <a:avLst/>
          </a:prstGeom>
          <a:ln cap="flat" w="38100">
            <a:solidFill>
              <a:srgbClr val="5CE1E6"/>
            </a:solidFill>
            <a:prstDash val="solid"/>
            <a:headEnd type="arrow" len="sm" w="med"/>
            <a:tailEnd type="none" len="sm" w="sm"/>
          </a:ln>
        </p:spPr>
      </p:sp>
      <p:sp>
        <p:nvSpPr>
          <p:cNvPr name="AutoShape 34" id="34"/>
          <p:cNvSpPr/>
          <p:nvPr/>
        </p:nvSpPr>
        <p:spPr>
          <a:xfrm>
            <a:off x="5138991" y="4277451"/>
            <a:ext cx="2067280" cy="0"/>
          </a:xfrm>
          <a:prstGeom prst="line">
            <a:avLst/>
          </a:prstGeom>
          <a:ln cap="flat" w="38100">
            <a:solidFill>
              <a:srgbClr val="5CE1E6"/>
            </a:solidFill>
            <a:prstDash val="solid"/>
            <a:headEnd type="arrow" len="sm" w="med"/>
            <a:tailEnd type="none" len="sm" w="sm"/>
          </a:ln>
        </p:spPr>
      </p:sp>
      <p:sp>
        <p:nvSpPr>
          <p:cNvPr name="AutoShape 35" id="35"/>
          <p:cNvSpPr/>
          <p:nvPr/>
        </p:nvSpPr>
        <p:spPr>
          <a:xfrm>
            <a:off x="5913040" y="2856865"/>
            <a:ext cx="1358180" cy="0"/>
          </a:xfrm>
          <a:prstGeom prst="line">
            <a:avLst/>
          </a:prstGeom>
          <a:ln cap="flat" w="38100">
            <a:solidFill>
              <a:srgbClr val="5CE1E6"/>
            </a:solidFill>
            <a:prstDash val="solid"/>
            <a:headEnd type="arrow" len="sm" w="med"/>
            <a:tailEnd type="none" len="sm" w="sm"/>
          </a:ln>
        </p:spPr>
      </p:sp>
      <p:sp>
        <p:nvSpPr>
          <p:cNvPr name="AutoShape 36" id="36"/>
          <p:cNvSpPr/>
          <p:nvPr/>
        </p:nvSpPr>
        <p:spPr>
          <a:xfrm>
            <a:off x="5604952" y="4746674"/>
            <a:ext cx="1014597" cy="0"/>
          </a:xfrm>
          <a:prstGeom prst="line">
            <a:avLst/>
          </a:prstGeom>
          <a:ln cap="flat" w="38100">
            <a:solidFill>
              <a:srgbClr val="5CE1E6"/>
            </a:solidFill>
            <a:prstDash val="solid"/>
            <a:headEnd type="arrow" len="sm" w="med"/>
            <a:tailEnd type="none" len="sm" w="sm"/>
          </a:ln>
        </p:spPr>
      </p:sp>
      <p:sp>
        <p:nvSpPr>
          <p:cNvPr name="AutoShape 37" id="37"/>
          <p:cNvSpPr/>
          <p:nvPr/>
        </p:nvSpPr>
        <p:spPr>
          <a:xfrm>
            <a:off x="3079562" y="4708574"/>
            <a:ext cx="1227809" cy="0"/>
          </a:xfrm>
          <a:prstGeom prst="line">
            <a:avLst/>
          </a:prstGeom>
          <a:ln cap="flat" w="38100">
            <a:solidFill>
              <a:srgbClr val="5CE1E6"/>
            </a:solidFill>
            <a:prstDash val="solid"/>
            <a:headEnd type="none" len="sm" w="sm"/>
            <a:tailEnd type="arrow" len="sm" w="med"/>
          </a:ln>
        </p:spPr>
      </p:sp>
      <p:sp>
        <p:nvSpPr>
          <p:cNvPr name="AutoShape 38" id="38"/>
          <p:cNvSpPr/>
          <p:nvPr/>
        </p:nvSpPr>
        <p:spPr>
          <a:xfrm>
            <a:off x="3102439" y="5531290"/>
            <a:ext cx="767256" cy="0"/>
          </a:xfrm>
          <a:prstGeom prst="line">
            <a:avLst/>
          </a:prstGeom>
          <a:ln cap="flat" w="38100">
            <a:solidFill>
              <a:srgbClr val="5CE1E6"/>
            </a:solidFill>
            <a:prstDash val="solid"/>
            <a:headEnd type="none" len="sm" w="sm"/>
            <a:tailEnd type="arrow" len="sm" w="med"/>
          </a:ln>
        </p:spPr>
      </p:sp>
      <p:sp>
        <p:nvSpPr>
          <p:cNvPr name="AutoShape 39" id="39"/>
          <p:cNvSpPr/>
          <p:nvPr/>
        </p:nvSpPr>
        <p:spPr>
          <a:xfrm>
            <a:off x="5913040" y="6841600"/>
            <a:ext cx="566969" cy="0"/>
          </a:xfrm>
          <a:prstGeom prst="line">
            <a:avLst/>
          </a:prstGeom>
          <a:ln cap="flat" w="38100">
            <a:solidFill>
              <a:srgbClr val="5CE1E6"/>
            </a:solidFill>
            <a:prstDash val="solid"/>
            <a:headEnd type="arrow" len="sm" w="med"/>
            <a:tailEnd type="none" len="sm" w="sm"/>
          </a:ln>
        </p:spPr>
      </p:sp>
      <p:sp>
        <p:nvSpPr>
          <p:cNvPr name="AutoShape 40" id="40"/>
          <p:cNvSpPr/>
          <p:nvPr/>
        </p:nvSpPr>
        <p:spPr>
          <a:xfrm>
            <a:off x="5703745" y="7314675"/>
            <a:ext cx="1358615" cy="334069"/>
          </a:xfrm>
          <a:prstGeom prst="line">
            <a:avLst/>
          </a:prstGeom>
          <a:ln cap="flat" w="38100">
            <a:solidFill>
              <a:srgbClr val="5CE1E6"/>
            </a:solidFill>
            <a:prstDash val="solid"/>
            <a:headEnd type="arrow" len="sm" w="med"/>
            <a:tailEnd type="none" len="sm" w="sm"/>
          </a:ln>
        </p:spPr>
      </p:sp>
      <p:sp>
        <p:nvSpPr>
          <p:cNvPr name="AutoShape 41" id="41"/>
          <p:cNvSpPr/>
          <p:nvPr/>
        </p:nvSpPr>
        <p:spPr>
          <a:xfrm flipV="true">
            <a:off x="3050272" y="7314675"/>
            <a:ext cx="1013453" cy="0"/>
          </a:xfrm>
          <a:prstGeom prst="line">
            <a:avLst/>
          </a:prstGeom>
          <a:ln cap="flat" w="38100">
            <a:solidFill>
              <a:srgbClr val="5CE1E6"/>
            </a:solidFill>
            <a:prstDash val="solid"/>
            <a:headEnd type="none" len="sm" w="sm"/>
            <a:tailEnd type="arrow" len="sm" w="med"/>
          </a:ln>
        </p:spPr>
      </p:sp>
      <p:sp>
        <p:nvSpPr>
          <p:cNvPr name="AutoShape 42" id="42"/>
          <p:cNvSpPr/>
          <p:nvPr/>
        </p:nvSpPr>
        <p:spPr>
          <a:xfrm>
            <a:off x="5329762" y="7461418"/>
            <a:ext cx="808579" cy="1488272"/>
          </a:xfrm>
          <a:prstGeom prst="line">
            <a:avLst/>
          </a:prstGeom>
          <a:ln cap="flat" w="38100">
            <a:solidFill>
              <a:srgbClr val="5CE1E6"/>
            </a:solidFill>
            <a:prstDash val="solid"/>
            <a:headEnd type="arrow" len="sm" w="med"/>
            <a:tailEnd type="none" len="sm" w="sm"/>
          </a:ln>
        </p:spPr>
      </p:sp>
      <p:sp>
        <p:nvSpPr>
          <p:cNvPr name="AutoShape 43" id="43"/>
          <p:cNvSpPr/>
          <p:nvPr/>
        </p:nvSpPr>
        <p:spPr>
          <a:xfrm flipV="true">
            <a:off x="3978483" y="7314675"/>
            <a:ext cx="923442" cy="1260365"/>
          </a:xfrm>
          <a:prstGeom prst="line">
            <a:avLst/>
          </a:prstGeom>
          <a:ln cap="flat" w="38100">
            <a:solidFill>
              <a:srgbClr val="5CE1E6"/>
            </a:solidFill>
            <a:prstDash val="solid"/>
            <a:headEnd type="none" len="sm" w="sm"/>
            <a:tailEnd type="arrow" len="sm" w="med"/>
          </a:ln>
        </p:spPr>
      </p:sp>
      <p:sp>
        <p:nvSpPr>
          <p:cNvPr name="Freeform 44" id="44"/>
          <p:cNvSpPr/>
          <p:nvPr/>
        </p:nvSpPr>
        <p:spPr>
          <a:xfrm flipH="false" flipV="false" rot="0">
            <a:off x="14359847" y="6543917"/>
            <a:ext cx="3027975" cy="1541514"/>
          </a:xfrm>
          <a:custGeom>
            <a:avLst/>
            <a:gdLst/>
            <a:ahLst/>
            <a:cxnLst/>
            <a:rect r="r" b="b" t="t" l="l"/>
            <a:pathLst>
              <a:path h="1541514" w="3027975">
                <a:moveTo>
                  <a:pt x="0" y="0"/>
                </a:moveTo>
                <a:lnTo>
                  <a:pt x="3027974" y="0"/>
                </a:lnTo>
                <a:lnTo>
                  <a:pt x="3027974" y="1541515"/>
                </a:lnTo>
                <a:lnTo>
                  <a:pt x="0" y="1541515"/>
                </a:lnTo>
                <a:lnTo>
                  <a:pt x="0" y="0"/>
                </a:lnTo>
                <a:close/>
              </a:path>
            </a:pathLst>
          </a:custGeom>
          <a:blipFill>
            <a:blip r:embed="rId4"/>
            <a:stretch>
              <a:fillRect l="0" t="0" r="0" b="0"/>
            </a:stretch>
          </a:blipFill>
        </p:spPr>
      </p:sp>
      <p:sp>
        <p:nvSpPr>
          <p:cNvPr name="AutoShape 45" id="45"/>
          <p:cNvSpPr/>
          <p:nvPr/>
        </p:nvSpPr>
        <p:spPr>
          <a:xfrm>
            <a:off x="12069312" y="4999490"/>
            <a:ext cx="1590793" cy="0"/>
          </a:xfrm>
          <a:prstGeom prst="line">
            <a:avLst/>
          </a:prstGeom>
          <a:ln cap="flat" w="38100">
            <a:solidFill>
              <a:srgbClr val="5CE1E6"/>
            </a:solidFill>
            <a:prstDash val="solid"/>
            <a:headEnd type="arrow" len="sm" w="med"/>
            <a:tailEnd type="none" len="sm" w="sm"/>
          </a:ln>
        </p:spPr>
      </p:sp>
      <p:sp>
        <p:nvSpPr>
          <p:cNvPr name="Freeform 46" id="46"/>
          <p:cNvSpPr/>
          <p:nvPr/>
        </p:nvSpPr>
        <p:spPr>
          <a:xfrm flipH="false" flipV="false" rot="0">
            <a:off x="14359847" y="1672208"/>
            <a:ext cx="3027975" cy="1541514"/>
          </a:xfrm>
          <a:custGeom>
            <a:avLst/>
            <a:gdLst/>
            <a:ahLst/>
            <a:cxnLst/>
            <a:rect r="r" b="b" t="t" l="l"/>
            <a:pathLst>
              <a:path h="1541514" w="3027975">
                <a:moveTo>
                  <a:pt x="0" y="0"/>
                </a:moveTo>
                <a:lnTo>
                  <a:pt x="3027974" y="0"/>
                </a:lnTo>
                <a:lnTo>
                  <a:pt x="3027974" y="1541515"/>
                </a:lnTo>
                <a:lnTo>
                  <a:pt x="0" y="1541515"/>
                </a:lnTo>
                <a:lnTo>
                  <a:pt x="0" y="0"/>
                </a:lnTo>
                <a:close/>
              </a:path>
            </a:pathLst>
          </a:custGeom>
          <a:blipFill>
            <a:blip r:embed="rId5"/>
            <a:stretch>
              <a:fillRect l="0" t="0" r="0" b="0"/>
            </a:stretch>
          </a:blipFill>
        </p:spPr>
      </p:sp>
      <p:sp>
        <p:nvSpPr>
          <p:cNvPr name="TextBox 47" id="47"/>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Homepage</a:t>
            </a:r>
          </a:p>
        </p:txBody>
      </p:sp>
      <p:sp>
        <p:nvSpPr>
          <p:cNvPr name="TextBox 48" id="48"/>
          <p:cNvSpPr txBox="true"/>
          <p:nvPr/>
        </p:nvSpPr>
        <p:spPr>
          <a:xfrm rot="0">
            <a:off x="10485370" y="1781527"/>
            <a:ext cx="2556272"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Video Streaming</a:t>
            </a:r>
          </a:p>
        </p:txBody>
      </p:sp>
      <p:sp>
        <p:nvSpPr>
          <p:cNvPr name="TextBox 49" id="49"/>
          <p:cNvSpPr txBox="true"/>
          <p:nvPr/>
        </p:nvSpPr>
        <p:spPr>
          <a:xfrm rot="0">
            <a:off x="4063725" y="1781527"/>
            <a:ext cx="1676400"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Homepage</a:t>
            </a:r>
          </a:p>
        </p:txBody>
      </p:sp>
      <p:sp>
        <p:nvSpPr>
          <p:cNvPr name="TextBox 50" id="50"/>
          <p:cNvSpPr txBox="true"/>
          <p:nvPr/>
        </p:nvSpPr>
        <p:spPr>
          <a:xfrm rot="0">
            <a:off x="7271220" y="2621915"/>
            <a:ext cx="2776061"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Subscription Icon </a:t>
            </a:r>
          </a:p>
        </p:txBody>
      </p:sp>
      <p:sp>
        <p:nvSpPr>
          <p:cNvPr name="TextBox 51" id="51"/>
          <p:cNvSpPr txBox="true"/>
          <p:nvPr/>
        </p:nvSpPr>
        <p:spPr>
          <a:xfrm rot="0">
            <a:off x="1514621" y="5296340"/>
            <a:ext cx="1587817"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Live Event</a:t>
            </a:r>
          </a:p>
        </p:txBody>
      </p:sp>
      <p:sp>
        <p:nvSpPr>
          <p:cNvPr name="TextBox 52" id="52"/>
          <p:cNvSpPr txBox="true"/>
          <p:nvPr/>
        </p:nvSpPr>
        <p:spPr>
          <a:xfrm rot="0">
            <a:off x="1599257" y="7079725"/>
            <a:ext cx="1451015"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Menu bar</a:t>
            </a:r>
          </a:p>
        </p:txBody>
      </p:sp>
      <p:sp>
        <p:nvSpPr>
          <p:cNvPr name="TextBox 53" id="53"/>
          <p:cNvSpPr txBox="true"/>
          <p:nvPr/>
        </p:nvSpPr>
        <p:spPr>
          <a:xfrm rot="0">
            <a:off x="6958030" y="7413793"/>
            <a:ext cx="1838325"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search Icon </a:t>
            </a:r>
          </a:p>
        </p:txBody>
      </p:sp>
      <p:sp>
        <p:nvSpPr>
          <p:cNvPr name="TextBox 54" id="54"/>
          <p:cNvSpPr txBox="true"/>
          <p:nvPr/>
        </p:nvSpPr>
        <p:spPr>
          <a:xfrm rot="0">
            <a:off x="6138340" y="8714740"/>
            <a:ext cx="2520910"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short series icon</a:t>
            </a:r>
          </a:p>
        </p:txBody>
      </p:sp>
      <p:sp>
        <p:nvSpPr>
          <p:cNvPr name="TextBox 55" id="55"/>
          <p:cNvSpPr txBox="true"/>
          <p:nvPr/>
        </p:nvSpPr>
        <p:spPr>
          <a:xfrm rot="0">
            <a:off x="1599257" y="8340090"/>
            <a:ext cx="2379226"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Watch together</a:t>
            </a:r>
          </a:p>
        </p:txBody>
      </p:sp>
      <p:sp>
        <p:nvSpPr>
          <p:cNvPr name="TextBox 56" id="56"/>
          <p:cNvSpPr txBox="true"/>
          <p:nvPr/>
        </p:nvSpPr>
        <p:spPr>
          <a:xfrm rot="0">
            <a:off x="6480008" y="6606650"/>
            <a:ext cx="1977271"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Random pick</a:t>
            </a:r>
          </a:p>
        </p:txBody>
      </p:sp>
      <p:sp>
        <p:nvSpPr>
          <p:cNvPr name="TextBox 57" id="57"/>
          <p:cNvSpPr txBox="true"/>
          <p:nvPr/>
        </p:nvSpPr>
        <p:spPr>
          <a:xfrm rot="0">
            <a:off x="8183476" y="3166098"/>
            <a:ext cx="1618178"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Mood Play</a:t>
            </a:r>
          </a:p>
        </p:txBody>
      </p:sp>
      <p:sp>
        <p:nvSpPr>
          <p:cNvPr name="TextBox 58" id="58"/>
          <p:cNvSpPr txBox="true"/>
          <p:nvPr/>
        </p:nvSpPr>
        <p:spPr>
          <a:xfrm rot="0">
            <a:off x="6619549" y="4511724"/>
            <a:ext cx="1698188"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Share Icon </a:t>
            </a:r>
          </a:p>
        </p:txBody>
      </p:sp>
      <p:sp>
        <p:nvSpPr>
          <p:cNvPr name="TextBox 59" id="59"/>
          <p:cNvSpPr txBox="true"/>
          <p:nvPr/>
        </p:nvSpPr>
        <p:spPr>
          <a:xfrm rot="0">
            <a:off x="1880364" y="4473624"/>
            <a:ext cx="1199198"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Wishlist</a:t>
            </a:r>
          </a:p>
        </p:txBody>
      </p:sp>
      <p:sp>
        <p:nvSpPr>
          <p:cNvPr name="TextBox 60" id="60"/>
          <p:cNvSpPr txBox="true"/>
          <p:nvPr/>
        </p:nvSpPr>
        <p:spPr>
          <a:xfrm rot="0">
            <a:off x="13660105" y="4713740"/>
            <a:ext cx="2213729" cy="514350"/>
          </a:xfrm>
          <a:prstGeom prst="rect">
            <a:avLst/>
          </a:prstGeom>
        </p:spPr>
        <p:txBody>
          <a:bodyPr anchor="t" rtlCol="false" tIns="0" lIns="0" bIns="0" rIns="0">
            <a:spAutoFit/>
          </a:bodyPr>
          <a:lstStyle/>
          <a:p>
            <a:pPr algn="ctr">
              <a:lnSpc>
                <a:spcPts val="4200"/>
              </a:lnSpc>
            </a:pPr>
            <a:r>
              <a:rPr lang="en-US" sz="3000" b="true">
                <a:solidFill>
                  <a:srgbClr val="361474"/>
                </a:solidFill>
                <a:latin typeface="Canva Sans Bold"/>
                <a:ea typeface="Canva Sans Bold"/>
                <a:cs typeface="Canva Sans Bold"/>
                <a:sym typeface="Canva Sans Bold"/>
              </a:rPr>
              <a:t>AI summary</a:t>
            </a:r>
          </a:p>
        </p:txBody>
      </p:sp>
      <p:sp>
        <p:nvSpPr>
          <p:cNvPr name="TextBox 61" id="61"/>
          <p:cNvSpPr txBox="true"/>
          <p:nvPr/>
        </p:nvSpPr>
        <p:spPr>
          <a:xfrm rot="0">
            <a:off x="13952284" y="8340090"/>
            <a:ext cx="3843099" cy="42227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Varity of Sharing Options</a:t>
            </a:r>
          </a:p>
        </p:txBody>
      </p:sp>
      <p:sp>
        <p:nvSpPr>
          <p:cNvPr name="TextBox 62" id="62"/>
          <p:cNvSpPr txBox="true"/>
          <p:nvPr/>
        </p:nvSpPr>
        <p:spPr>
          <a:xfrm rot="0">
            <a:off x="14538570" y="3353423"/>
            <a:ext cx="2720730" cy="860425"/>
          </a:xfrm>
          <a:prstGeom prst="rect">
            <a:avLst/>
          </a:prstGeom>
        </p:spPr>
        <p:txBody>
          <a:bodyPr anchor="t" rtlCol="false" tIns="0" lIns="0" bIns="0" rIns="0">
            <a:spAutoFit/>
          </a:bodyPr>
          <a:lstStyle/>
          <a:p>
            <a:pPr algn="ctr">
              <a:lnSpc>
                <a:spcPts val="3499"/>
              </a:lnSpc>
            </a:pPr>
            <a:r>
              <a:rPr lang="en-US" sz="2499">
                <a:solidFill>
                  <a:srgbClr val="361474"/>
                </a:solidFill>
                <a:latin typeface="Canva Sans"/>
                <a:ea typeface="Canva Sans"/>
                <a:cs typeface="Canva Sans"/>
                <a:sym typeface="Canva Sans"/>
              </a:rPr>
              <a:t>User Preferred Settings Options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1208105" y="-6958891"/>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857641" y="-5309354"/>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770596" cy="775403"/>
            <a:chOff x="0" y="0"/>
            <a:chExt cx="1579177" cy="212196"/>
          </a:xfrm>
        </p:grpSpPr>
        <p:sp>
          <p:nvSpPr>
            <p:cNvPr name="Freeform 9" id="9"/>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0" id="10"/>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grpSp>
        <p:nvGrpSpPr>
          <p:cNvPr name="Group 11" id="11"/>
          <p:cNvGrpSpPr>
            <a:grpSpLocks noChangeAspect="true"/>
          </p:cNvGrpSpPr>
          <p:nvPr/>
        </p:nvGrpSpPr>
        <p:grpSpPr>
          <a:xfrm rot="0">
            <a:off x="1118733" y="2098564"/>
            <a:ext cx="2651460" cy="5246370"/>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0" r="0" b="-13590"/>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1" id="21"/>
          <p:cNvGrpSpPr>
            <a:grpSpLocks noChangeAspect="true"/>
          </p:cNvGrpSpPr>
          <p:nvPr/>
        </p:nvGrpSpPr>
        <p:grpSpPr>
          <a:xfrm rot="0">
            <a:off x="5965764" y="3970771"/>
            <a:ext cx="2651460" cy="5246370"/>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0" t="-158" r="0" b="-158"/>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1" id="31"/>
          <p:cNvGrpSpPr>
            <a:grpSpLocks noChangeAspect="true"/>
          </p:cNvGrpSpPr>
          <p:nvPr/>
        </p:nvGrpSpPr>
        <p:grpSpPr>
          <a:xfrm rot="0">
            <a:off x="10334427" y="1347586"/>
            <a:ext cx="2651460" cy="5246370"/>
            <a:chOff x="0" y="0"/>
            <a:chExt cx="2620010" cy="5184140"/>
          </a:xfrm>
        </p:grpSpPr>
        <p:sp>
          <p:nvSpPr>
            <p:cNvPr name="Freeform 32" id="3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3" id="3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323" r="0" b="-69020"/>
              </a:stretch>
            </a:blipFill>
          </p:spPr>
        </p:sp>
        <p:sp>
          <p:nvSpPr>
            <p:cNvPr name="Freeform 34" id="3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5" id="3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6" id="3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7" id="3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9" id="3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0" id="4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1" id="41"/>
          <p:cNvGrpSpPr>
            <a:grpSpLocks noChangeAspect="true"/>
          </p:cNvGrpSpPr>
          <p:nvPr/>
        </p:nvGrpSpPr>
        <p:grpSpPr>
          <a:xfrm rot="0">
            <a:off x="14700387" y="3970771"/>
            <a:ext cx="2651460" cy="5246370"/>
            <a:chOff x="0" y="0"/>
            <a:chExt cx="2620010" cy="5184140"/>
          </a:xfrm>
        </p:grpSpPr>
        <p:sp>
          <p:nvSpPr>
            <p:cNvPr name="Freeform 42" id="4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3" id="4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0" t="0" r="0" b="-82756"/>
              </a:stretch>
            </a:blipFill>
          </p:spPr>
        </p:sp>
        <p:sp>
          <p:nvSpPr>
            <p:cNvPr name="Freeform 44" id="4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5" id="4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6" id="4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7" id="4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8" id="4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9" id="4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0" id="5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51" id="51"/>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HIGH  FIDELITY</a:t>
            </a:r>
          </a:p>
        </p:txBody>
      </p:sp>
      <p:sp>
        <p:nvSpPr>
          <p:cNvPr name="TextBox 52" id="52"/>
          <p:cNvSpPr txBox="true"/>
          <p:nvPr/>
        </p:nvSpPr>
        <p:spPr>
          <a:xfrm rot="0">
            <a:off x="3957089" y="5276828"/>
            <a:ext cx="1913424" cy="305144"/>
          </a:xfrm>
          <a:prstGeom prst="rect">
            <a:avLst/>
          </a:prstGeom>
        </p:spPr>
        <p:txBody>
          <a:bodyPr anchor="t" rtlCol="false" tIns="0" lIns="0" bIns="0" rIns="0">
            <a:spAutoFit/>
          </a:bodyPr>
          <a:lstStyle/>
          <a:p>
            <a:pPr algn="ctr">
              <a:lnSpc>
                <a:spcPts val="2583"/>
              </a:lnSpc>
            </a:pPr>
            <a:r>
              <a:rPr lang="en-US" sz="1845">
                <a:solidFill>
                  <a:srgbClr val="361474"/>
                </a:solidFill>
                <a:latin typeface="Canva Sans"/>
                <a:ea typeface="Canva Sans"/>
                <a:cs typeface="Canva Sans"/>
                <a:sym typeface="Canva Sans"/>
              </a:rPr>
              <a:t>Live Score Board</a:t>
            </a:r>
          </a:p>
        </p:txBody>
      </p:sp>
      <p:sp>
        <p:nvSpPr>
          <p:cNvPr name="AutoShape 53" id="53"/>
          <p:cNvSpPr/>
          <p:nvPr/>
        </p:nvSpPr>
        <p:spPr>
          <a:xfrm>
            <a:off x="3408236" y="5443688"/>
            <a:ext cx="548854" cy="0"/>
          </a:xfrm>
          <a:prstGeom prst="line">
            <a:avLst/>
          </a:prstGeom>
          <a:ln cap="flat" w="38100">
            <a:solidFill>
              <a:srgbClr val="5CE1E6"/>
            </a:solidFill>
            <a:prstDash val="solid"/>
            <a:headEnd type="arrow" len="sm" w="med"/>
            <a:tailEnd type="none" len="sm" w="sm"/>
          </a:ln>
        </p:spPr>
      </p:sp>
      <p:sp>
        <p:nvSpPr>
          <p:cNvPr name="TextBox 54" id="54"/>
          <p:cNvSpPr txBox="true"/>
          <p:nvPr/>
        </p:nvSpPr>
        <p:spPr>
          <a:xfrm rot="0">
            <a:off x="1407608" y="7634403"/>
            <a:ext cx="2073712"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Watch Sports</a:t>
            </a:r>
          </a:p>
        </p:txBody>
      </p:sp>
      <p:sp>
        <p:nvSpPr>
          <p:cNvPr name="TextBox 55" id="55"/>
          <p:cNvSpPr txBox="true"/>
          <p:nvPr/>
        </p:nvSpPr>
        <p:spPr>
          <a:xfrm rot="0">
            <a:off x="6018418" y="3259013"/>
            <a:ext cx="2546152"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Playback Screen</a:t>
            </a:r>
          </a:p>
        </p:txBody>
      </p:sp>
      <p:sp>
        <p:nvSpPr>
          <p:cNvPr name="TextBox 56" id="56"/>
          <p:cNvSpPr txBox="true"/>
          <p:nvPr/>
        </p:nvSpPr>
        <p:spPr>
          <a:xfrm rot="0">
            <a:off x="10731451" y="6758103"/>
            <a:ext cx="2177279" cy="12985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Search Your Favorite Shows</a:t>
            </a:r>
          </a:p>
        </p:txBody>
      </p:sp>
      <p:sp>
        <p:nvSpPr>
          <p:cNvPr name="TextBox 57" id="57"/>
          <p:cNvSpPr txBox="true"/>
          <p:nvPr/>
        </p:nvSpPr>
        <p:spPr>
          <a:xfrm rot="0">
            <a:off x="14757537" y="2852613"/>
            <a:ext cx="2056347" cy="86042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Find Your Category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6051195" y="-6958891"/>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01659" y="-5309354"/>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770596" cy="775403"/>
            <a:chOff x="0" y="0"/>
            <a:chExt cx="1579177" cy="212196"/>
          </a:xfrm>
        </p:grpSpPr>
        <p:sp>
          <p:nvSpPr>
            <p:cNvPr name="Freeform 9" id="9"/>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0" id="10"/>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grpSp>
        <p:nvGrpSpPr>
          <p:cNvPr name="Group 11" id="11"/>
          <p:cNvGrpSpPr>
            <a:grpSpLocks noChangeAspect="true"/>
          </p:cNvGrpSpPr>
          <p:nvPr/>
        </p:nvGrpSpPr>
        <p:grpSpPr>
          <a:xfrm rot="0">
            <a:off x="7818270" y="4473702"/>
            <a:ext cx="2651460" cy="5246370"/>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0" r="0" b="-46495"/>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1" id="21"/>
          <p:cNvGrpSpPr>
            <a:grpSpLocks noChangeAspect="true"/>
          </p:cNvGrpSpPr>
          <p:nvPr/>
        </p:nvGrpSpPr>
        <p:grpSpPr>
          <a:xfrm rot="0">
            <a:off x="12955755" y="2060300"/>
            <a:ext cx="2651460" cy="5246370"/>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0" t="0" r="0" b="-51298"/>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31" id="31"/>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HIGH  FIDELITY</a:t>
            </a:r>
          </a:p>
        </p:txBody>
      </p:sp>
      <p:grpSp>
        <p:nvGrpSpPr>
          <p:cNvPr name="Group 32" id="32"/>
          <p:cNvGrpSpPr>
            <a:grpSpLocks noChangeAspect="true"/>
          </p:cNvGrpSpPr>
          <p:nvPr/>
        </p:nvGrpSpPr>
        <p:grpSpPr>
          <a:xfrm rot="0">
            <a:off x="2678301" y="2520315"/>
            <a:ext cx="2651460" cy="5246370"/>
            <a:chOff x="0" y="0"/>
            <a:chExt cx="2620010" cy="5184140"/>
          </a:xfrm>
        </p:grpSpPr>
        <p:sp>
          <p:nvSpPr>
            <p:cNvPr name="Freeform 33" id="3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4" id="3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0" r="0" b="-82756"/>
              </a:stretch>
            </a:blipFill>
          </p:spPr>
        </p:sp>
        <p:sp>
          <p:nvSpPr>
            <p:cNvPr name="Freeform 35" id="3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6" id="3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7" id="3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9" id="3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0" id="4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1" id="4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42" id="42"/>
          <p:cNvSpPr txBox="true"/>
          <p:nvPr/>
        </p:nvSpPr>
        <p:spPr>
          <a:xfrm rot="0">
            <a:off x="3134233" y="7901940"/>
            <a:ext cx="1739598" cy="86042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Varity of Show List</a:t>
            </a:r>
          </a:p>
        </p:txBody>
      </p:sp>
      <p:sp>
        <p:nvSpPr>
          <p:cNvPr name="TextBox 43" id="43"/>
          <p:cNvSpPr txBox="true"/>
          <p:nvPr/>
        </p:nvSpPr>
        <p:spPr>
          <a:xfrm rot="0">
            <a:off x="8144398" y="3277870"/>
            <a:ext cx="1739598" cy="86042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Save to Wishlist</a:t>
            </a:r>
          </a:p>
        </p:txBody>
      </p:sp>
      <p:sp>
        <p:nvSpPr>
          <p:cNvPr name="TextBox 44" id="44"/>
          <p:cNvSpPr txBox="true"/>
          <p:nvPr/>
        </p:nvSpPr>
        <p:spPr>
          <a:xfrm rot="0">
            <a:off x="13411687" y="7495540"/>
            <a:ext cx="1739598" cy="86042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Manage Downloads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0879492" y="3631565"/>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529029" y="5281102"/>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770596" cy="775403"/>
            <a:chOff x="0" y="0"/>
            <a:chExt cx="1579177" cy="212196"/>
          </a:xfrm>
        </p:grpSpPr>
        <p:sp>
          <p:nvSpPr>
            <p:cNvPr name="Freeform 9" id="9"/>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0" id="10"/>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sp>
        <p:nvSpPr>
          <p:cNvPr name="TextBox 11" id="11"/>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Subscription</a:t>
            </a:r>
          </a:p>
        </p:txBody>
      </p:sp>
      <p:grpSp>
        <p:nvGrpSpPr>
          <p:cNvPr name="Group 12" id="12"/>
          <p:cNvGrpSpPr>
            <a:grpSpLocks noChangeAspect="true"/>
          </p:cNvGrpSpPr>
          <p:nvPr/>
        </p:nvGrpSpPr>
        <p:grpSpPr>
          <a:xfrm rot="0">
            <a:off x="15203691" y="4620229"/>
            <a:ext cx="2651460" cy="5246370"/>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158" r="0" b="-158"/>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a:grpSpLocks noChangeAspect="true"/>
          </p:cNvGrpSpPr>
          <p:nvPr/>
        </p:nvGrpSpPr>
        <p:grpSpPr>
          <a:xfrm rot="0">
            <a:off x="12276005" y="1834719"/>
            <a:ext cx="2651460" cy="5246370"/>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0" t="-158" r="0" b="-158"/>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2" id="32"/>
          <p:cNvGrpSpPr>
            <a:grpSpLocks noChangeAspect="true"/>
          </p:cNvGrpSpPr>
          <p:nvPr/>
        </p:nvGrpSpPr>
        <p:grpSpPr>
          <a:xfrm rot="0">
            <a:off x="9348320" y="4620229"/>
            <a:ext cx="2651460" cy="5246370"/>
            <a:chOff x="0" y="0"/>
            <a:chExt cx="2620010" cy="5184140"/>
          </a:xfrm>
        </p:grpSpPr>
        <p:sp>
          <p:nvSpPr>
            <p:cNvPr name="Freeform 33" id="3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4" id="3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158" r="0" b="-158"/>
              </a:stretch>
            </a:blipFill>
          </p:spPr>
        </p:sp>
        <p:sp>
          <p:nvSpPr>
            <p:cNvPr name="Freeform 35" id="3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6" id="3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7" id="3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9" id="3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0" id="4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1" id="4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2" id="42"/>
          <p:cNvGrpSpPr>
            <a:grpSpLocks noChangeAspect="true"/>
          </p:cNvGrpSpPr>
          <p:nvPr/>
        </p:nvGrpSpPr>
        <p:grpSpPr>
          <a:xfrm rot="0">
            <a:off x="6420635" y="1834719"/>
            <a:ext cx="2651460" cy="5246370"/>
            <a:chOff x="0" y="0"/>
            <a:chExt cx="2620010" cy="5184140"/>
          </a:xfrm>
        </p:grpSpPr>
        <p:sp>
          <p:nvSpPr>
            <p:cNvPr name="Freeform 43" id="4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4" id="4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0" t="-158" r="0" b="-158"/>
              </a:stretch>
            </a:blipFill>
          </p:spPr>
        </p:sp>
        <p:sp>
          <p:nvSpPr>
            <p:cNvPr name="Freeform 45" id="4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6" id="4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7" id="4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8" id="4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9" id="4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0" id="5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1" id="5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52" id="52"/>
          <p:cNvGrpSpPr>
            <a:grpSpLocks noChangeAspect="true"/>
          </p:cNvGrpSpPr>
          <p:nvPr/>
        </p:nvGrpSpPr>
        <p:grpSpPr>
          <a:xfrm rot="0">
            <a:off x="3492949" y="4620229"/>
            <a:ext cx="2651460" cy="5246370"/>
            <a:chOff x="0" y="0"/>
            <a:chExt cx="2620010" cy="5184140"/>
          </a:xfrm>
        </p:grpSpPr>
        <p:sp>
          <p:nvSpPr>
            <p:cNvPr name="Freeform 53" id="5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4" id="5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0" t="-158" r="0" b="-158"/>
              </a:stretch>
            </a:blipFill>
          </p:spPr>
        </p:sp>
        <p:sp>
          <p:nvSpPr>
            <p:cNvPr name="Freeform 55" id="5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6" id="5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7" id="5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8" id="5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9" id="5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60" id="6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61" id="6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62" id="62"/>
          <p:cNvGrpSpPr>
            <a:grpSpLocks noChangeAspect="true"/>
          </p:cNvGrpSpPr>
          <p:nvPr/>
        </p:nvGrpSpPr>
        <p:grpSpPr>
          <a:xfrm rot="0">
            <a:off x="569930" y="1834719"/>
            <a:ext cx="2651460" cy="5246370"/>
            <a:chOff x="0" y="0"/>
            <a:chExt cx="2620010" cy="5184140"/>
          </a:xfrm>
        </p:grpSpPr>
        <p:sp>
          <p:nvSpPr>
            <p:cNvPr name="Freeform 63" id="6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64" id="6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0" t="-158" r="0" b="-158"/>
              </a:stretch>
            </a:blipFill>
          </p:spPr>
        </p:sp>
        <p:sp>
          <p:nvSpPr>
            <p:cNvPr name="Freeform 65" id="6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66" id="6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67" id="6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68" id="6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69" id="6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70" id="7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71" id="7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72" id="72"/>
          <p:cNvSpPr txBox="true"/>
          <p:nvPr/>
        </p:nvSpPr>
        <p:spPr>
          <a:xfrm rot="0">
            <a:off x="649257" y="7195789"/>
            <a:ext cx="2119041" cy="21748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Get access to More  Features</a:t>
            </a:r>
          </a:p>
          <a:p>
            <a:pPr algn="ctr">
              <a:lnSpc>
                <a:spcPts val="3499"/>
              </a:lnSpc>
            </a:pPr>
            <a:r>
              <a:rPr lang="en-US" b="true" sz="2499">
                <a:solidFill>
                  <a:srgbClr val="361474"/>
                </a:solidFill>
                <a:latin typeface="Canva Sans Bold"/>
                <a:ea typeface="Canva Sans Bold"/>
                <a:cs typeface="Canva Sans Bold"/>
                <a:sym typeface="Canva Sans Bold"/>
              </a:rPr>
              <a:t>With Subscription</a:t>
            </a:r>
          </a:p>
        </p:txBody>
      </p:sp>
      <p:sp>
        <p:nvSpPr>
          <p:cNvPr name="TextBox 73" id="73"/>
          <p:cNvSpPr txBox="true"/>
          <p:nvPr/>
        </p:nvSpPr>
        <p:spPr>
          <a:xfrm rot="0">
            <a:off x="3759159" y="2958465"/>
            <a:ext cx="2119041" cy="12985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Different Payment Methods</a:t>
            </a:r>
          </a:p>
        </p:txBody>
      </p:sp>
      <p:sp>
        <p:nvSpPr>
          <p:cNvPr name="TextBox 74" id="74"/>
          <p:cNvSpPr txBox="true"/>
          <p:nvPr/>
        </p:nvSpPr>
        <p:spPr>
          <a:xfrm rot="0">
            <a:off x="6686845" y="7195789"/>
            <a:ext cx="2119041" cy="173672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Pay with Card  &amp; save cards for future access</a:t>
            </a:r>
          </a:p>
        </p:txBody>
      </p:sp>
      <p:sp>
        <p:nvSpPr>
          <p:cNvPr name="TextBox 75" id="75"/>
          <p:cNvSpPr txBox="true"/>
          <p:nvPr/>
        </p:nvSpPr>
        <p:spPr>
          <a:xfrm rot="0">
            <a:off x="9615020" y="2520315"/>
            <a:ext cx="2119041" cy="173672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Pay with Card  &amp; save cards for future access</a:t>
            </a:r>
          </a:p>
        </p:txBody>
      </p:sp>
      <p:sp>
        <p:nvSpPr>
          <p:cNvPr name="TextBox 76" id="76"/>
          <p:cNvSpPr txBox="true"/>
          <p:nvPr/>
        </p:nvSpPr>
        <p:spPr>
          <a:xfrm rot="0">
            <a:off x="12529029" y="7195789"/>
            <a:ext cx="2119041" cy="86042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Pay With Wallet</a:t>
            </a:r>
          </a:p>
        </p:txBody>
      </p:sp>
      <p:sp>
        <p:nvSpPr>
          <p:cNvPr name="TextBox 77" id="77"/>
          <p:cNvSpPr txBox="true"/>
          <p:nvPr/>
        </p:nvSpPr>
        <p:spPr>
          <a:xfrm rot="0">
            <a:off x="15460866" y="3396615"/>
            <a:ext cx="2119041" cy="86042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Payment Confirmation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1088072" y="-6562216"/>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737609" y="-4912680"/>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770596" cy="775403"/>
            <a:chOff x="0" y="0"/>
            <a:chExt cx="1579177" cy="212196"/>
          </a:xfrm>
        </p:grpSpPr>
        <p:sp>
          <p:nvSpPr>
            <p:cNvPr name="Freeform 9" id="9"/>
            <p:cNvSpPr/>
            <p:nvPr/>
          </p:nvSpPr>
          <p:spPr>
            <a:xfrm flipH="false" flipV="false" rot="0">
              <a:off x="0" y="0"/>
              <a:ext cx="1579177" cy="212196"/>
            </a:xfrm>
            <a:custGeom>
              <a:avLst/>
              <a:gdLst/>
              <a:ahLst/>
              <a:cxnLst/>
              <a:rect r="r" b="b" t="t" l="l"/>
              <a:pathLst>
                <a:path h="212196" w="1579177">
                  <a:moveTo>
                    <a:pt x="49640" y="0"/>
                  </a:moveTo>
                  <a:lnTo>
                    <a:pt x="1529538" y="0"/>
                  </a:lnTo>
                  <a:cubicBezTo>
                    <a:pt x="1542703" y="0"/>
                    <a:pt x="1555329" y="5230"/>
                    <a:pt x="1564638" y="14539"/>
                  </a:cubicBezTo>
                  <a:cubicBezTo>
                    <a:pt x="1573947" y="23848"/>
                    <a:pt x="1579177" y="36474"/>
                    <a:pt x="1579177" y="49640"/>
                  </a:cubicBezTo>
                  <a:lnTo>
                    <a:pt x="1579177" y="162556"/>
                  </a:lnTo>
                  <a:cubicBezTo>
                    <a:pt x="1579177" y="175722"/>
                    <a:pt x="1573947" y="188348"/>
                    <a:pt x="1564638" y="197657"/>
                  </a:cubicBezTo>
                  <a:cubicBezTo>
                    <a:pt x="1555329" y="206966"/>
                    <a:pt x="1542703" y="212196"/>
                    <a:pt x="1529538" y="212196"/>
                  </a:cubicBezTo>
                  <a:lnTo>
                    <a:pt x="49640" y="212196"/>
                  </a:lnTo>
                  <a:cubicBezTo>
                    <a:pt x="22224" y="212196"/>
                    <a:pt x="0" y="189972"/>
                    <a:pt x="0" y="162556"/>
                  </a:cubicBezTo>
                  <a:lnTo>
                    <a:pt x="0" y="49640"/>
                  </a:lnTo>
                  <a:cubicBezTo>
                    <a:pt x="0" y="36474"/>
                    <a:pt x="5230" y="23848"/>
                    <a:pt x="14539" y="14539"/>
                  </a:cubicBezTo>
                  <a:cubicBezTo>
                    <a:pt x="23848" y="5230"/>
                    <a:pt x="36474" y="0"/>
                    <a:pt x="49640" y="0"/>
                  </a:cubicBezTo>
                  <a:close/>
                </a:path>
              </a:pathLst>
            </a:custGeom>
            <a:solidFill>
              <a:srgbClr val="361474"/>
            </a:solidFill>
          </p:spPr>
        </p:sp>
        <p:sp>
          <p:nvSpPr>
            <p:cNvPr name="TextBox 10" id="10"/>
            <p:cNvSpPr txBox="true"/>
            <p:nvPr/>
          </p:nvSpPr>
          <p:spPr>
            <a:xfrm>
              <a:off x="0" y="-47625"/>
              <a:ext cx="1579177" cy="259821"/>
            </a:xfrm>
            <a:prstGeom prst="rect">
              <a:avLst/>
            </a:prstGeom>
          </p:spPr>
          <p:txBody>
            <a:bodyPr anchor="ctr" rtlCol="false" tIns="50800" lIns="50800" bIns="50800" rIns="50800"/>
            <a:lstStyle/>
            <a:p>
              <a:pPr algn="ctr">
                <a:lnSpc>
                  <a:spcPts val="1960"/>
                </a:lnSpc>
              </a:pPr>
            </a:p>
          </p:txBody>
        </p:sp>
      </p:grpSp>
      <p:grpSp>
        <p:nvGrpSpPr>
          <p:cNvPr name="Group 11" id="11"/>
          <p:cNvGrpSpPr>
            <a:grpSpLocks noChangeAspect="true"/>
          </p:cNvGrpSpPr>
          <p:nvPr/>
        </p:nvGrpSpPr>
        <p:grpSpPr>
          <a:xfrm rot="0">
            <a:off x="14734406" y="1518764"/>
            <a:ext cx="2651460" cy="5246370"/>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0" r="0" b="-44772"/>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1" id="21"/>
          <p:cNvSpPr/>
          <p:nvPr/>
        </p:nvSpPr>
        <p:spPr>
          <a:xfrm flipH="false" flipV="false" rot="0">
            <a:off x="927112" y="8547284"/>
            <a:ext cx="3034704" cy="1422033"/>
          </a:xfrm>
          <a:custGeom>
            <a:avLst/>
            <a:gdLst/>
            <a:ahLst/>
            <a:cxnLst/>
            <a:rect r="r" b="b" t="t" l="l"/>
            <a:pathLst>
              <a:path h="1422033" w="3034704">
                <a:moveTo>
                  <a:pt x="0" y="0"/>
                </a:moveTo>
                <a:lnTo>
                  <a:pt x="3034704" y="0"/>
                </a:lnTo>
                <a:lnTo>
                  <a:pt x="3034704" y="1422032"/>
                </a:lnTo>
                <a:lnTo>
                  <a:pt x="0" y="1422032"/>
                </a:lnTo>
                <a:lnTo>
                  <a:pt x="0" y="0"/>
                </a:lnTo>
                <a:close/>
              </a:path>
            </a:pathLst>
          </a:custGeom>
          <a:blipFill>
            <a:blip r:embed="rId3"/>
            <a:stretch>
              <a:fillRect l="0" t="-11596" r="0" b="-11596"/>
            </a:stretch>
          </a:blipFill>
        </p:spPr>
      </p:sp>
      <p:grpSp>
        <p:nvGrpSpPr>
          <p:cNvPr name="Group 22" id="22"/>
          <p:cNvGrpSpPr>
            <a:grpSpLocks noChangeAspect="true"/>
          </p:cNvGrpSpPr>
          <p:nvPr/>
        </p:nvGrpSpPr>
        <p:grpSpPr>
          <a:xfrm rot="0">
            <a:off x="1118733" y="2049963"/>
            <a:ext cx="2651460" cy="5246370"/>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0" r="0" b="-59813"/>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32" id="32"/>
          <p:cNvSpPr txBox="true"/>
          <p:nvPr/>
        </p:nvSpPr>
        <p:spPr>
          <a:xfrm rot="0">
            <a:off x="-330626" y="752475"/>
            <a:ext cx="5550179"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HIGH  FIDELITY</a:t>
            </a:r>
          </a:p>
        </p:txBody>
      </p:sp>
      <p:grpSp>
        <p:nvGrpSpPr>
          <p:cNvPr name="Group 33" id="33"/>
          <p:cNvGrpSpPr>
            <a:grpSpLocks noChangeAspect="true"/>
          </p:cNvGrpSpPr>
          <p:nvPr/>
        </p:nvGrpSpPr>
        <p:grpSpPr>
          <a:xfrm rot="0">
            <a:off x="4522635" y="4011930"/>
            <a:ext cx="2651460" cy="5246370"/>
            <a:chOff x="0" y="0"/>
            <a:chExt cx="2620010" cy="5184140"/>
          </a:xfrm>
        </p:grpSpPr>
        <p:sp>
          <p:nvSpPr>
            <p:cNvPr name="Freeform 34" id="3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5" id="3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0" t="-158" r="0" b="-158"/>
              </a:stretch>
            </a:blipFill>
          </p:spPr>
        </p:sp>
        <p:sp>
          <p:nvSpPr>
            <p:cNvPr name="Freeform 36" id="3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7" id="3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8" id="3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9" id="3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0" id="4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1" id="4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2" id="4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3" id="43"/>
          <p:cNvGrpSpPr>
            <a:grpSpLocks noChangeAspect="true"/>
          </p:cNvGrpSpPr>
          <p:nvPr/>
        </p:nvGrpSpPr>
        <p:grpSpPr>
          <a:xfrm rot="0">
            <a:off x="7926536" y="1518764"/>
            <a:ext cx="2651460" cy="5246370"/>
            <a:chOff x="0" y="0"/>
            <a:chExt cx="2620010" cy="5184140"/>
          </a:xfrm>
        </p:grpSpPr>
        <p:sp>
          <p:nvSpPr>
            <p:cNvPr name="Freeform 44" id="4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5" id="4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0" t="-158" r="0" b="-158"/>
              </a:stretch>
            </a:blipFill>
          </p:spPr>
        </p:sp>
        <p:sp>
          <p:nvSpPr>
            <p:cNvPr name="Freeform 46" id="4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7" id="4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8" id="4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9" id="4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0" id="5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1" id="5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2" id="5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53" id="53"/>
          <p:cNvGrpSpPr>
            <a:grpSpLocks noChangeAspect="true"/>
          </p:cNvGrpSpPr>
          <p:nvPr/>
        </p:nvGrpSpPr>
        <p:grpSpPr>
          <a:xfrm rot="0">
            <a:off x="11330471" y="4141949"/>
            <a:ext cx="2651460" cy="5246370"/>
            <a:chOff x="0" y="0"/>
            <a:chExt cx="2620010" cy="5184140"/>
          </a:xfrm>
        </p:grpSpPr>
        <p:sp>
          <p:nvSpPr>
            <p:cNvPr name="Freeform 54" id="5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5" id="5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383" t="0" r="-383" b="0"/>
              </a:stretch>
            </a:blipFill>
          </p:spPr>
        </p:sp>
        <p:sp>
          <p:nvSpPr>
            <p:cNvPr name="Freeform 56" id="5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7" id="5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8" id="5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9" id="5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60" id="6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61" id="6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62" id="6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63" id="63"/>
          <p:cNvSpPr txBox="true"/>
          <p:nvPr/>
        </p:nvSpPr>
        <p:spPr>
          <a:xfrm rot="0">
            <a:off x="1251687" y="7565538"/>
            <a:ext cx="2119041" cy="4222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Settings</a:t>
            </a:r>
          </a:p>
        </p:txBody>
      </p:sp>
      <p:sp>
        <p:nvSpPr>
          <p:cNvPr name="TextBox 64" id="64"/>
          <p:cNvSpPr txBox="true"/>
          <p:nvPr/>
        </p:nvSpPr>
        <p:spPr>
          <a:xfrm rot="0">
            <a:off x="4788844" y="2475769"/>
            <a:ext cx="2119041" cy="12985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Chat With us For any Queries</a:t>
            </a:r>
          </a:p>
        </p:txBody>
      </p:sp>
      <p:sp>
        <p:nvSpPr>
          <p:cNvPr name="TextBox 65" id="65"/>
          <p:cNvSpPr txBox="true"/>
          <p:nvPr/>
        </p:nvSpPr>
        <p:spPr>
          <a:xfrm rot="0">
            <a:off x="8192746" y="6940063"/>
            <a:ext cx="2119041" cy="173672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Apply coupons for Discount offers</a:t>
            </a:r>
          </a:p>
        </p:txBody>
      </p:sp>
      <p:sp>
        <p:nvSpPr>
          <p:cNvPr name="TextBox 66" id="66"/>
          <p:cNvSpPr txBox="true"/>
          <p:nvPr/>
        </p:nvSpPr>
        <p:spPr>
          <a:xfrm rot="0">
            <a:off x="11596681" y="2153913"/>
            <a:ext cx="2119041" cy="173672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Control Of content with Parental Control</a:t>
            </a:r>
          </a:p>
        </p:txBody>
      </p:sp>
      <p:sp>
        <p:nvSpPr>
          <p:cNvPr name="TextBox 67" id="67"/>
          <p:cNvSpPr txBox="true"/>
          <p:nvPr/>
        </p:nvSpPr>
        <p:spPr>
          <a:xfrm rot="0">
            <a:off x="15000616" y="6908313"/>
            <a:ext cx="2119041" cy="1298575"/>
          </a:xfrm>
          <a:prstGeom prst="rect">
            <a:avLst/>
          </a:prstGeom>
        </p:spPr>
        <p:txBody>
          <a:bodyPr anchor="t" rtlCol="false" tIns="0" lIns="0" bIns="0" rIns="0">
            <a:spAutoFit/>
          </a:bodyPr>
          <a:lstStyle/>
          <a:p>
            <a:pPr algn="ctr">
              <a:lnSpc>
                <a:spcPts val="3499"/>
              </a:lnSpc>
            </a:pPr>
            <a:r>
              <a:rPr lang="en-US" sz="2499" b="true">
                <a:solidFill>
                  <a:srgbClr val="361474"/>
                </a:solidFill>
                <a:latin typeface="Canva Sans Bold"/>
                <a:ea typeface="Canva Sans Bold"/>
                <a:cs typeface="Canva Sans Bold"/>
                <a:sym typeface="Canva Sans Bold"/>
              </a:rPr>
              <a:t>User Settings &amp; Preferences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1088072" y="-6562216"/>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737609" y="-4912680"/>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486400" y="4145973"/>
            <a:ext cx="7315200" cy="1995055"/>
          </a:xfrm>
          <a:custGeom>
            <a:avLst/>
            <a:gdLst/>
            <a:ahLst/>
            <a:cxnLst/>
            <a:rect r="r" b="b" t="t" l="l"/>
            <a:pathLst>
              <a:path h="1995055" w="7315200">
                <a:moveTo>
                  <a:pt x="0" y="0"/>
                </a:moveTo>
                <a:lnTo>
                  <a:pt x="7315200" y="0"/>
                </a:lnTo>
                <a:lnTo>
                  <a:pt x="7315200" y="1995054"/>
                </a:lnTo>
                <a:lnTo>
                  <a:pt x="0" y="1995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987091" y="761123"/>
            <a:ext cx="13131091" cy="13131091"/>
          </a:xfrm>
          <a:custGeom>
            <a:avLst/>
            <a:gdLst/>
            <a:ahLst/>
            <a:cxnLst/>
            <a:rect r="r" b="b" t="t" l="l"/>
            <a:pathLst>
              <a:path h="13131091" w="13131091">
                <a:moveTo>
                  <a:pt x="0" y="0"/>
                </a:moveTo>
                <a:lnTo>
                  <a:pt x="13131091" y="0"/>
                </a:lnTo>
                <a:lnTo>
                  <a:pt x="13131091" y="13131091"/>
                </a:lnTo>
                <a:lnTo>
                  <a:pt x="0" y="13131091"/>
                </a:lnTo>
                <a:lnTo>
                  <a:pt x="0" y="0"/>
                </a:lnTo>
                <a:close/>
              </a:path>
            </a:pathLst>
          </a:custGeom>
          <a:blipFill>
            <a:blip r:embed="rId4">
              <a:alphaModFix amt="20999"/>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355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497429" y="-4890072"/>
            <a:ext cx="13131091" cy="13131091"/>
          </a:xfrm>
          <a:custGeom>
            <a:avLst/>
            <a:gdLst/>
            <a:ahLst/>
            <a:cxnLst/>
            <a:rect r="r" b="b" t="t" l="l"/>
            <a:pathLst>
              <a:path h="13131091" w="13131091">
                <a:moveTo>
                  <a:pt x="0" y="0"/>
                </a:moveTo>
                <a:lnTo>
                  <a:pt x="13131091" y="0"/>
                </a:lnTo>
                <a:lnTo>
                  <a:pt x="13131091" y="13131090"/>
                </a:lnTo>
                <a:lnTo>
                  <a:pt x="0" y="13131090"/>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93035" y="-4596694"/>
            <a:ext cx="12102391" cy="1210239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43498" y="-2726185"/>
            <a:ext cx="8803317" cy="88033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40834" y="679099"/>
            <a:ext cx="4385302" cy="775403"/>
            <a:chOff x="0" y="0"/>
            <a:chExt cx="1200079" cy="212196"/>
          </a:xfrm>
        </p:grpSpPr>
        <p:sp>
          <p:nvSpPr>
            <p:cNvPr name="Freeform 10" id="10"/>
            <p:cNvSpPr/>
            <p:nvPr/>
          </p:nvSpPr>
          <p:spPr>
            <a:xfrm flipH="false" flipV="false" rot="0">
              <a:off x="0" y="0"/>
              <a:ext cx="1200079" cy="212196"/>
            </a:xfrm>
            <a:custGeom>
              <a:avLst/>
              <a:gdLst/>
              <a:ahLst/>
              <a:cxnLst/>
              <a:rect r="r" b="b" t="t" l="l"/>
              <a:pathLst>
                <a:path h="212196" w="1200079">
                  <a:moveTo>
                    <a:pt x="65321" y="0"/>
                  </a:moveTo>
                  <a:lnTo>
                    <a:pt x="1134758" y="0"/>
                  </a:lnTo>
                  <a:cubicBezTo>
                    <a:pt x="1152082" y="0"/>
                    <a:pt x="1168697" y="6882"/>
                    <a:pt x="1180947" y="19132"/>
                  </a:cubicBezTo>
                  <a:cubicBezTo>
                    <a:pt x="1193197" y="31382"/>
                    <a:pt x="1200079" y="47997"/>
                    <a:pt x="1200079" y="65321"/>
                  </a:cubicBezTo>
                  <a:lnTo>
                    <a:pt x="1200079" y="146876"/>
                  </a:lnTo>
                  <a:cubicBezTo>
                    <a:pt x="1200079" y="182951"/>
                    <a:pt x="1170834" y="212196"/>
                    <a:pt x="1134758" y="212196"/>
                  </a:cubicBezTo>
                  <a:lnTo>
                    <a:pt x="65321" y="212196"/>
                  </a:lnTo>
                  <a:cubicBezTo>
                    <a:pt x="29245" y="212196"/>
                    <a:pt x="0" y="182951"/>
                    <a:pt x="0" y="146876"/>
                  </a:cubicBezTo>
                  <a:lnTo>
                    <a:pt x="0" y="65321"/>
                  </a:lnTo>
                  <a:cubicBezTo>
                    <a:pt x="0" y="29245"/>
                    <a:pt x="29245" y="0"/>
                    <a:pt x="65321" y="0"/>
                  </a:cubicBezTo>
                  <a:close/>
                </a:path>
              </a:pathLst>
            </a:custGeom>
            <a:solidFill>
              <a:srgbClr val="361474"/>
            </a:solidFill>
          </p:spPr>
        </p:sp>
        <p:sp>
          <p:nvSpPr>
            <p:cNvPr name="TextBox 11" id="11"/>
            <p:cNvSpPr txBox="true"/>
            <p:nvPr/>
          </p:nvSpPr>
          <p:spPr>
            <a:xfrm>
              <a:off x="0" y="-28575"/>
              <a:ext cx="1200079" cy="240771"/>
            </a:xfrm>
            <a:prstGeom prst="rect">
              <a:avLst/>
            </a:prstGeom>
          </p:spPr>
          <p:txBody>
            <a:bodyPr anchor="ctr" rtlCol="false" tIns="50800" lIns="50800" bIns="50800" rIns="50800"/>
            <a:lstStyle/>
            <a:p>
              <a:pPr algn="ctr">
                <a:lnSpc>
                  <a:spcPts val="1960"/>
                </a:lnSpc>
              </a:pPr>
            </a:p>
          </p:txBody>
        </p:sp>
      </p:grpSp>
      <p:sp>
        <p:nvSpPr>
          <p:cNvPr name="TextBox 12" id="12"/>
          <p:cNvSpPr txBox="true"/>
          <p:nvPr/>
        </p:nvSpPr>
        <p:spPr>
          <a:xfrm rot="0">
            <a:off x="0" y="3249935"/>
            <a:ext cx="17972492" cy="4494278"/>
          </a:xfrm>
          <a:prstGeom prst="rect">
            <a:avLst/>
          </a:prstGeom>
        </p:spPr>
        <p:txBody>
          <a:bodyPr anchor="t" rtlCol="false" tIns="0" lIns="0" bIns="0" rIns="0">
            <a:spAutoFit/>
          </a:bodyPr>
          <a:lstStyle/>
          <a:p>
            <a:pPr algn="ctr" marL="0" indent="0" lvl="0">
              <a:lnSpc>
                <a:spcPts val="3233"/>
              </a:lnSpc>
              <a:spcBef>
                <a:spcPct val="0"/>
              </a:spcBef>
            </a:pPr>
            <a:r>
              <a:rPr lang="en-US" b="true" sz="2309">
                <a:solidFill>
                  <a:srgbClr val="361474"/>
                </a:solidFill>
                <a:latin typeface="Canva Sans Bold"/>
                <a:ea typeface="Canva Sans Bold"/>
                <a:cs typeface="Canva Sans Bold"/>
                <a:sym typeface="Canva Sans Bold"/>
              </a:rPr>
              <a:t>AI Video Recap</a:t>
            </a:r>
          </a:p>
          <a:p>
            <a:pPr algn="ctr" marL="0" indent="0" lvl="0">
              <a:lnSpc>
                <a:spcPts val="3233"/>
              </a:lnSpc>
              <a:spcBef>
                <a:spcPct val="0"/>
              </a:spcBef>
            </a:pPr>
          </a:p>
          <a:p>
            <a:pPr algn="ctr" marL="0" indent="0" lvl="0">
              <a:lnSpc>
                <a:spcPts val="3233"/>
              </a:lnSpc>
              <a:spcBef>
                <a:spcPct val="0"/>
              </a:spcBef>
            </a:pPr>
            <a:r>
              <a:rPr lang="en-US" sz="2309">
                <a:solidFill>
                  <a:srgbClr val="361474"/>
                </a:solidFill>
                <a:latin typeface="Canva Sans"/>
                <a:ea typeface="Canva Sans"/>
                <a:cs typeface="Canva Sans"/>
                <a:sym typeface="Canva Sans"/>
              </a:rPr>
              <a:t>AI-driven tool that crafts video recaps of previous seasons of shows, offering users a quick way to catch up without revealing key plot details or wasting time.</a:t>
            </a:r>
          </a:p>
          <a:p>
            <a:pPr algn="ctr" marL="0" indent="0" lvl="0">
              <a:lnSpc>
                <a:spcPts val="3233"/>
              </a:lnSpc>
              <a:spcBef>
                <a:spcPct val="0"/>
              </a:spcBef>
            </a:pPr>
          </a:p>
          <a:p>
            <a:pPr algn="ctr" marL="0" indent="0" lvl="0">
              <a:lnSpc>
                <a:spcPts val="3233"/>
              </a:lnSpc>
              <a:spcBef>
                <a:spcPct val="0"/>
              </a:spcBef>
            </a:pPr>
            <a:r>
              <a:rPr lang="en-US" b="true" sz="2309">
                <a:solidFill>
                  <a:srgbClr val="361474"/>
                </a:solidFill>
                <a:latin typeface="Canva Sans Bold"/>
                <a:ea typeface="Canva Sans Bold"/>
                <a:cs typeface="Canva Sans Bold"/>
                <a:sym typeface="Canva Sans Bold"/>
              </a:rPr>
              <a:t>Mood-Based Content Selection</a:t>
            </a:r>
          </a:p>
          <a:p>
            <a:pPr algn="ctr" marL="0" indent="0" lvl="0">
              <a:lnSpc>
                <a:spcPts val="3233"/>
              </a:lnSpc>
              <a:spcBef>
                <a:spcPct val="0"/>
              </a:spcBef>
            </a:pPr>
            <a:r>
              <a:rPr lang="en-US" sz="2309">
                <a:solidFill>
                  <a:srgbClr val="361474"/>
                </a:solidFill>
                <a:latin typeface="Canva Sans"/>
                <a:ea typeface="Canva Sans"/>
                <a:cs typeface="Canva Sans"/>
                <a:sym typeface="Canva Sans"/>
              </a:rPr>
              <a:t>Enjoy movies or shows that match your current mood, enhancing your overall experience and bringing more joy.</a:t>
            </a:r>
          </a:p>
          <a:p>
            <a:pPr algn="ctr" marL="0" indent="0" lvl="0">
              <a:lnSpc>
                <a:spcPts val="3233"/>
              </a:lnSpc>
              <a:spcBef>
                <a:spcPct val="0"/>
              </a:spcBef>
            </a:pPr>
          </a:p>
          <a:p>
            <a:pPr algn="ctr">
              <a:lnSpc>
                <a:spcPts val="3233"/>
              </a:lnSpc>
              <a:spcBef>
                <a:spcPct val="0"/>
              </a:spcBef>
            </a:pPr>
            <a:r>
              <a:rPr lang="en-US" sz="2309">
                <a:solidFill>
                  <a:srgbClr val="361474"/>
                </a:solidFill>
                <a:latin typeface="Canva Sans"/>
                <a:ea typeface="Canva Sans"/>
                <a:cs typeface="Canva Sans"/>
                <a:sym typeface="Canva Sans"/>
              </a:rPr>
              <a:t>Flixify aims to establish a vibrant, community-oriented, and personalized entertainment platform that not only provides high-quality content but also encourages connection, creativity, and convenience. By utilizing cutting-edge technology and a profound understanding of audience preferences, Flixify is set to emerge as a next-generation leader in the streaming sector.</a:t>
            </a:r>
          </a:p>
        </p:txBody>
      </p:sp>
      <p:sp>
        <p:nvSpPr>
          <p:cNvPr name="Freeform 13" id="13"/>
          <p:cNvSpPr/>
          <p:nvPr/>
        </p:nvSpPr>
        <p:spPr>
          <a:xfrm flipH="false" flipV="false" rot="0">
            <a:off x="6250096" y="3297560"/>
            <a:ext cx="1442982" cy="520775"/>
          </a:xfrm>
          <a:custGeom>
            <a:avLst/>
            <a:gdLst/>
            <a:ahLst/>
            <a:cxnLst/>
            <a:rect r="r" b="b" t="t" l="l"/>
            <a:pathLst>
              <a:path h="520775" w="1442982">
                <a:moveTo>
                  <a:pt x="0" y="0"/>
                </a:moveTo>
                <a:lnTo>
                  <a:pt x="1442982" y="0"/>
                </a:lnTo>
                <a:lnTo>
                  <a:pt x="1442982" y="520775"/>
                </a:lnTo>
                <a:lnTo>
                  <a:pt x="0" y="520775"/>
                </a:lnTo>
                <a:lnTo>
                  <a:pt x="0" y="0"/>
                </a:lnTo>
                <a:close/>
              </a:path>
            </a:pathLst>
          </a:custGeom>
          <a:blipFill>
            <a:blip r:embed="rId4"/>
            <a:stretch>
              <a:fillRect l="0" t="0" r="0" b="0"/>
            </a:stretch>
          </a:blipFill>
        </p:spPr>
      </p:sp>
      <p:sp>
        <p:nvSpPr>
          <p:cNvPr name="Freeform 14" id="14"/>
          <p:cNvSpPr/>
          <p:nvPr/>
        </p:nvSpPr>
        <p:spPr>
          <a:xfrm flipH="false" flipV="false" rot="0">
            <a:off x="6022198" y="5268994"/>
            <a:ext cx="497322" cy="497322"/>
          </a:xfrm>
          <a:custGeom>
            <a:avLst/>
            <a:gdLst/>
            <a:ahLst/>
            <a:cxnLst/>
            <a:rect r="r" b="b" t="t" l="l"/>
            <a:pathLst>
              <a:path h="497322" w="497322">
                <a:moveTo>
                  <a:pt x="0" y="0"/>
                </a:moveTo>
                <a:lnTo>
                  <a:pt x="497323" y="0"/>
                </a:lnTo>
                <a:lnTo>
                  <a:pt x="497323" y="497322"/>
                </a:lnTo>
                <a:lnTo>
                  <a:pt x="0" y="4973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220417" y="752475"/>
            <a:ext cx="4585452"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Project Overview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2958391" y="-4053734"/>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08854" y="-2404197"/>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4885473" cy="775403"/>
            <a:chOff x="0" y="0"/>
            <a:chExt cx="1336955" cy="212196"/>
          </a:xfrm>
        </p:grpSpPr>
        <p:sp>
          <p:nvSpPr>
            <p:cNvPr name="Freeform 9" id="9"/>
            <p:cNvSpPr/>
            <p:nvPr/>
          </p:nvSpPr>
          <p:spPr>
            <a:xfrm flipH="false" flipV="false" rot="0">
              <a:off x="0" y="0"/>
              <a:ext cx="1336955" cy="212196"/>
            </a:xfrm>
            <a:custGeom>
              <a:avLst/>
              <a:gdLst/>
              <a:ahLst/>
              <a:cxnLst/>
              <a:rect r="r" b="b" t="t" l="l"/>
              <a:pathLst>
                <a:path h="212196" w="1336955">
                  <a:moveTo>
                    <a:pt x="58633" y="0"/>
                  </a:moveTo>
                  <a:lnTo>
                    <a:pt x="1278322" y="0"/>
                  </a:lnTo>
                  <a:cubicBezTo>
                    <a:pt x="1293872" y="0"/>
                    <a:pt x="1308786" y="6177"/>
                    <a:pt x="1319782" y="17173"/>
                  </a:cubicBezTo>
                  <a:cubicBezTo>
                    <a:pt x="1330778" y="28169"/>
                    <a:pt x="1336955" y="43083"/>
                    <a:pt x="1336955" y="58633"/>
                  </a:cubicBezTo>
                  <a:lnTo>
                    <a:pt x="1336955" y="153563"/>
                  </a:lnTo>
                  <a:cubicBezTo>
                    <a:pt x="1336955" y="169114"/>
                    <a:pt x="1330778" y="184027"/>
                    <a:pt x="1319782" y="195023"/>
                  </a:cubicBezTo>
                  <a:cubicBezTo>
                    <a:pt x="1308786" y="206019"/>
                    <a:pt x="1293872" y="212196"/>
                    <a:pt x="1278322" y="212196"/>
                  </a:cubicBezTo>
                  <a:lnTo>
                    <a:pt x="58633" y="212196"/>
                  </a:lnTo>
                  <a:cubicBezTo>
                    <a:pt x="43083" y="212196"/>
                    <a:pt x="28169" y="206019"/>
                    <a:pt x="17173" y="195023"/>
                  </a:cubicBezTo>
                  <a:cubicBezTo>
                    <a:pt x="6177" y="184027"/>
                    <a:pt x="0" y="169114"/>
                    <a:pt x="0" y="153563"/>
                  </a:cubicBezTo>
                  <a:lnTo>
                    <a:pt x="0" y="58633"/>
                  </a:lnTo>
                  <a:cubicBezTo>
                    <a:pt x="0" y="43083"/>
                    <a:pt x="6177" y="28169"/>
                    <a:pt x="17173" y="17173"/>
                  </a:cubicBezTo>
                  <a:cubicBezTo>
                    <a:pt x="28169" y="6177"/>
                    <a:pt x="43083" y="0"/>
                    <a:pt x="58633" y="0"/>
                  </a:cubicBezTo>
                  <a:close/>
                </a:path>
              </a:pathLst>
            </a:custGeom>
            <a:solidFill>
              <a:srgbClr val="361474"/>
            </a:solidFill>
          </p:spPr>
        </p:sp>
        <p:sp>
          <p:nvSpPr>
            <p:cNvPr name="TextBox 10" id="10"/>
            <p:cNvSpPr txBox="true"/>
            <p:nvPr/>
          </p:nvSpPr>
          <p:spPr>
            <a:xfrm>
              <a:off x="0" y="-28575"/>
              <a:ext cx="1336955" cy="240771"/>
            </a:xfrm>
            <a:prstGeom prst="rect">
              <a:avLst/>
            </a:prstGeom>
          </p:spPr>
          <p:txBody>
            <a:bodyPr anchor="ctr" rtlCol="false" tIns="50800" lIns="50800" bIns="50800" rIns="50800"/>
            <a:lstStyle/>
            <a:p>
              <a:pPr algn="ctr">
                <a:lnSpc>
                  <a:spcPts val="1960"/>
                </a:lnSpc>
              </a:pPr>
            </a:p>
          </p:txBody>
        </p:sp>
      </p:grpSp>
      <p:sp>
        <p:nvSpPr>
          <p:cNvPr name="TextBox 11" id="11"/>
          <p:cNvSpPr txBox="true"/>
          <p:nvPr/>
        </p:nvSpPr>
        <p:spPr>
          <a:xfrm rot="0">
            <a:off x="0" y="752475"/>
            <a:ext cx="4362037"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Competitor Analysis </a:t>
            </a:r>
          </a:p>
        </p:txBody>
      </p:sp>
      <p:grpSp>
        <p:nvGrpSpPr>
          <p:cNvPr name="Group 12" id="12"/>
          <p:cNvGrpSpPr>
            <a:grpSpLocks noChangeAspect="true"/>
          </p:cNvGrpSpPr>
          <p:nvPr/>
        </p:nvGrpSpPr>
        <p:grpSpPr>
          <a:xfrm rot="0">
            <a:off x="2399999" y="1782331"/>
            <a:ext cx="2771482" cy="5483853"/>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654" t="0" r="-654"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2" id="22"/>
          <p:cNvGrpSpPr>
            <a:grpSpLocks noChangeAspect="true"/>
          </p:cNvGrpSpPr>
          <p:nvPr/>
        </p:nvGrpSpPr>
        <p:grpSpPr>
          <a:xfrm rot="0">
            <a:off x="7421828" y="1782331"/>
            <a:ext cx="2771482" cy="5483853"/>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4275" t="0" r="-4275"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32" id="32"/>
          <p:cNvGrpSpPr>
            <a:grpSpLocks noChangeAspect="true"/>
          </p:cNvGrpSpPr>
          <p:nvPr/>
        </p:nvGrpSpPr>
        <p:grpSpPr>
          <a:xfrm rot="0">
            <a:off x="12443657" y="1782331"/>
            <a:ext cx="2771482" cy="5483853"/>
            <a:chOff x="0" y="0"/>
            <a:chExt cx="2620010" cy="5184140"/>
          </a:xfrm>
        </p:grpSpPr>
        <p:sp>
          <p:nvSpPr>
            <p:cNvPr name="Freeform 33" id="3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4" id="3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1416" r="0" b="-1416"/>
              </a:stretch>
            </a:blipFill>
          </p:spPr>
        </p:sp>
        <p:sp>
          <p:nvSpPr>
            <p:cNvPr name="Freeform 35" id="3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36" id="3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37" id="3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8" id="3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9" id="3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40" id="4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41" id="4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42" id="42"/>
          <p:cNvSpPr txBox="true"/>
          <p:nvPr/>
        </p:nvSpPr>
        <p:spPr>
          <a:xfrm rot="0">
            <a:off x="2995190" y="7333786"/>
            <a:ext cx="1149548" cy="420953"/>
          </a:xfrm>
          <a:prstGeom prst="rect">
            <a:avLst/>
          </a:prstGeom>
        </p:spPr>
        <p:txBody>
          <a:bodyPr anchor="t" rtlCol="false" tIns="0" lIns="0" bIns="0" rIns="0">
            <a:spAutoFit/>
          </a:bodyPr>
          <a:lstStyle/>
          <a:p>
            <a:pPr algn="ctr">
              <a:lnSpc>
                <a:spcPts val="3047"/>
              </a:lnSpc>
              <a:spcBef>
                <a:spcPct val="0"/>
              </a:spcBef>
            </a:pPr>
            <a:r>
              <a:rPr lang="en-US" b="true" sz="2177">
                <a:solidFill>
                  <a:srgbClr val="361474"/>
                </a:solidFill>
                <a:latin typeface="Arial Bold"/>
                <a:ea typeface="Arial Bold"/>
                <a:cs typeface="Arial Bold"/>
                <a:sym typeface="Arial Bold"/>
              </a:rPr>
              <a:t>Sony Liv</a:t>
            </a:r>
          </a:p>
        </p:txBody>
      </p:sp>
      <p:sp>
        <p:nvSpPr>
          <p:cNvPr name="TextBox 43" id="43"/>
          <p:cNvSpPr txBox="true"/>
          <p:nvPr/>
        </p:nvSpPr>
        <p:spPr>
          <a:xfrm rot="0">
            <a:off x="2372878" y="8185762"/>
            <a:ext cx="2394172" cy="1407160"/>
          </a:xfrm>
          <a:prstGeom prst="rect">
            <a:avLst/>
          </a:prstGeom>
        </p:spPr>
        <p:txBody>
          <a:bodyPr anchor="t" rtlCol="false" tIns="0" lIns="0" bIns="0" rIns="0">
            <a:spAutoFit/>
          </a:bodyPr>
          <a:lstStyle/>
          <a:p>
            <a:pPr algn="just">
              <a:lnSpc>
                <a:spcPts val="2239"/>
              </a:lnSpc>
            </a:pPr>
            <a:r>
              <a:rPr lang="en-US" sz="1599">
                <a:solidFill>
                  <a:srgbClr val="361474"/>
                </a:solidFill>
                <a:latin typeface="Arial"/>
                <a:ea typeface="Arial"/>
                <a:cs typeface="Arial"/>
                <a:sym typeface="Arial"/>
              </a:rPr>
              <a:t>The small entertainment category icons on the</a:t>
            </a:r>
          </a:p>
          <a:p>
            <a:pPr algn="just">
              <a:lnSpc>
                <a:spcPts val="2239"/>
              </a:lnSpc>
            </a:pPr>
            <a:r>
              <a:rPr lang="en-US" sz="1599">
                <a:solidFill>
                  <a:srgbClr val="361474"/>
                </a:solidFill>
                <a:latin typeface="Arial"/>
                <a:ea typeface="Arial"/>
                <a:cs typeface="Arial"/>
                <a:sym typeface="Arial"/>
              </a:rPr>
              <a:t>Sony LIV homepage are challenging to interact</a:t>
            </a:r>
          </a:p>
          <a:p>
            <a:pPr algn="just">
              <a:lnSpc>
                <a:spcPts val="2239"/>
              </a:lnSpc>
              <a:spcBef>
                <a:spcPct val="0"/>
              </a:spcBef>
            </a:pPr>
            <a:r>
              <a:rPr lang="en-US" sz="1599">
                <a:solidFill>
                  <a:srgbClr val="361474"/>
                </a:solidFill>
                <a:latin typeface="Arial"/>
                <a:ea typeface="Arial"/>
                <a:cs typeface="Arial"/>
                <a:sym typeface="Arial"/>
              </a:rPr>
              <a:t>with</a:t>
            </a:r>
          </a:p>
        </p:txBody>
      </p:sp>
      <p:sp>
        <p:nvSpPr>
          <p:cNvPr name="TextBox 44" id="44"/>
          <p:cNvSpPr txBox="true"/>
          <p:nvPr/>
        </p:nvSpPr>
        <p:spPr>
          <a:xfrm rot="0">
            <a:off x="7494463" y="7381411"/>
            <a:ext cx="2146192" cy="373328"/>
          </a:xfrm>
          <a:prstGeom prst="rect">
            <a:avLst/>
          </a:prstGeom>
        </p:spPr>
        <p:txBody>
          <a:bodyPr anchor="t" rtlCol="false" tIns="0" lIns="0" bIns="0" rIns="0">
            <a:spAutoFit/>
          </a:bodyPr>
          <a:lstStyle/>
          <a:p>
            <a:pPr algn="ctr">
              <a:lnSpc>
                <a:spcPts val="3047"/>
              </a:lnSpc>
              <a:spcBef>
                <a:spcPct val="0"/>
              </a:spcBef>
            </a:pPr>
            <a:r>
              <a:rPr lang="en-US" b="true" sz="2177">
                <a:solidFill>
                  <a:srgbClr val="361474"/>
                </a:solidFill>
                <a:latin typeface="TT Hoves Bold"/>
                <a:ea typeface="TT Hoves Bold"/>
                <a:cs typeface="TT Hoves Bold"/>
                <a:sym typeface="TT Hoves Bold"/>
              </a:rPr>
              <a:t>Netflix</a:t>
            </a:r>
          </a:p>
        </p:txBody>
      </p:sp>
      <p:sp>
        <p:nvSpPr>
          <p:cNvPr name="TextBox 45" id="45"/>
          <p:cNvSpPr txBox="true"/>
          <p:nvPr/>
        </p:nvSpPr>
        <p:spPr>
          <a:xfrm rot="0">
            <a:off x="7241780" y="8106069"/>
            <a:ext cx="2951530" cy="816610"/>
          </a:xfrm>
          <a:prstGeom prst="rect">
            <a:avLst/>
          </a:prstGeom>
        </p:spPr>
        <p:txBody>
          <a:bodyPr anchor="t" rtlCol="false" tIns="0" lIns="0" bIns="0" rIns="0">
            <a:spAutoFit/>
          </a:bodyPr>
          <a:lstStyle/>
          <a:p>
            <a:pPr algn="just">
              <a:lnSpc>
                <a:spcPts val="2239"/>
              </a:lnSpc>
              <a:spcBef>
                <a:spcPct val="0"/>
              </a:spcBef>
            </a:pPr>
            <a:r>
              <a:rPr lang="en-US" sz="1599">
                <a:solidFill>
                  <a:srgbClr val="361474"/>
                </a:solidFill>
                <a:latin typeface="TT Hoves"/>
                <a:ea typeface="TT Hoves"/>
                <a:cs typeface="TT Hoves"/>
                <a:sym typeface="TT Hoves"/>
              </a:rPr>
              <a:t>Netflix offers a great selection of movies, but it lacks features like watch parties or short films.</a:t>
            </a:r>
          </a:p>
        </p:txBody>
      </p:sp>
      <p:sp>
        <p:nvSpPr>
          <p:cNvPr name="TextBox 46" id="46"/>
          <p:cNvSpPr txBox="true"/>
          <p:nvPr/>
        </p:nvSpPr>
        <p:spPr>
          <a:xfrm rot="0">
            <a:off x="13012414" y="7381411"/>
            <a:ext cx="1356360" cy="373328"/>
          </a:xfrm>
          <a:prstGeom prst="rect">
            <a:avLst/>
          </a:prstGeom>
        </p:spPr>
        <p:txBody>
          <a:bodyPr anchor="t" rtlCol="false" tIns="0" lIns="0" bIns="0" rIns="0">
            <a:spAutoFit/>
          </a:bodyPr>
          <a:lstStyle/>
          <a:p>
            <a:pPr algn="ctr">
              <a:lnSpc>
                <a:spcPts val="3047"/>
              </a:lnSpc>
              <a:spcBef>
                <a:spcPct val="0"/>
              </a:spcBef>
            </a:pPr>
            <a:r>
              <a:rPr lang="en-US" b="true" sz="2177">
                <a:solidFill>
                  <a:srgbClr val="361474"/>
                </a:solidFill>
                <a:latin typeface="TT Hoves Bold"/>
                <a:ea typeface="TT Hoves Bold"/>
                <a:cs typeface="TT Hoves Bold"/>
                <a:sym typeface="TT Hoves Bold"/>
              </a:rPr>
              <a:t>JioHotstar</a:t>
            </a:r>
          </a:p>
        </p:txBody>
      </p:sp>
      <p:sp>
        <p:nvSpPr>
          <p:cNvPr name="TextBox 47" id="47"/>
          <p:cNvSpPr txBox="true"/>
          <p:nvPr/>
        </p:nvSpPr>
        <p:spPr>
          <a:xfrm rot="0">
            <a:off x="12321823" y="8020082"/>
            <a:ext cx="2737542" cy="1369060"/>
          </a:xfrm>
          <a:prstGeom prst="rect">
            <a:avLst/>
          </a:prstGeom>
        </p:spPr>
        <p:txBody>
          <a:bodyPr anchor="t" rtlCol="false" tIns="0" lIns="0" bIns="0" rIns="0">
            <a:spAutoFit/>
          </a:bodyPr>
          <a:lstStyle/>
          <a:p>
            <a:pPr algn="just">
              <a:lnSpc>
                <a:spcPts val="2239"/>
              </a:lnSpc>
              <a:spcBef>
                <a:spcPct val="0"/>
              </a:spcBef>
            </a:pPr>
            <a:r>
              <a:rPr lang="en-US" sz="1599">
                <a:solidFill>
                  <a:srgbClr val="361474"/>
                </a:solidFill>
                <a:latin typeface="TT Hoves"/>
                <a:ea typeface="TT Hoves"/>
                <a:cs typeface="TT Hoves"/>
                <a:sym typeface="TT Hoves"/>
              </a:rPr>
              <a:t>JioHotstar offers a pleasant experience; however, it lacks features such as AI video summaries and interactive movie experiences.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2958391" y="-4053734"/>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08854" y="-2404197"/>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4885473" cy="775403"/>
            <a:chOff x="0" y="0"/>
            <a:chExt cx="1336955" cy="212196"/>
          </a:xfrm>
        </p:grpSpPr>
        <p:sp>
          <p:nvSpPr>
            <p:cNvPr name="Freeform 9" id="9"/>
            <p:cNvSpPr/>
            <p:nvPr/>
          </p:nvSpPr>
          <p:spPr>
            <a:xfrm flipH="false" flipV="false" rot="0">
              <a:off x="0" y="0"/>
              <a:ext cx="1336955" cy="212196"/>
            </a:xfrm>
            <a:custGeom>
              <a:avLst/>
              <a:gdLst/>
              <a:ahLst/>
              <a:cxnLst/>
              <a:rect r="r" b="b" t="t" l="l"/>
              <a:pathLst>
                <a:path h="212196" w="1336955">
                  <a:moveTo>
                    <a:pt x="58633" y="0"/>
                  </a:moveTo>
                  <a:lnTo>
                    <a:pt x="1278322" y="0"/>
                  </a:lnTo>
                  <a:cubicBezTo>
                    <a:pt x="1293872" y="0"/>
                    <a:pt x="1308786" y="6177"/>
                    <a:pt x="1319782" y="17173"/>
                  </a:cubicBezTo>
                  <a:cubicBezTo>
                    <a:pt x="1330778" y="28169"/>
                    <a:pt x="1336955" y="43083"/>
                    <a:pt x="1336955" y="58633"/>
                  </a:cubicBezTo>
                  <a:lnTo>
                    <a:pt x="1336955" y="153563"/>
                  </a:lnTo>
                  <a:cubicBezTo>
                    <a:pt x="1336955" y="169114"/>
                    <a:pt x="1330778" y="184027"/>
                    <a:pt x="1319782" y="195023"/>
                  </a:cubicBezTo>
                  <a:cubicBezTo>
                    <a:pt x="1308786" y="206019"/>
                    <a:pt x="1293872" y="212196"/>
                    <a:pt x="1278322" y="212196"/>
                  </a:cubicBezTo>
                  <a:lnTo>
                    <a:pt x="58633" y="212196"/>
                  </a:lnTo>
                  <a:cubicBezTo>
                    <a:pt x="43083" y="212196"/>
                    <a:pt x="28169" y="206019"/>
                    <a:pt x="17173" y="195023"/>
                  </a:cubicBezTo>
                  <a:cubicBezTo>
                    <a:pt x="6177" y="184027"/>
                    <a:pt x="0" y="169114"/>
                    <a:pt x="0" y="153563"/>
                  </a:cubicBezTo>
                  <a:lnTo>
                    <a:pt x="0" y="58633"/>
                  </a:lnTo>
                  <a:cubicBezTo>
                    <a:pt x="0" y="43083"/>
                    <a:pt x="6177" y="28169"/>
                    <a:pt x="17173" y="17173"/>
                  </a:cubicBezTo>
                  <a:cubicBezTo>
                    <a:pt x="28169" y="6177"/>
                    <a:pt x="43083" y="0"/>
                    <a:pt x="58633" y="0"/>
                  </a:cubicBezTo>
                  <a:close/>
                </a:path>
              </a:pathLst>
            </a:custGeom>
            <a:solidFill>
              <a:srgbClr val="361474"/>
            </a:solidFill>
          </p:spPr>
        </p:sp>
        <p:sp>
          <p:nvSpPr>
            <p:cNvPr name="TextBox 10" id="10"/>
            <p:cNvSpPr txBox="true"/>
            <p:nvPr/>
          </p:nvSpPr>
          <p:spPr>
            <a:xfrm>
              <a:off x="0" y="-28575"/>
              <a:ext cx="1336955" cy="240771"/>
            </a:xfrm>
            <a:prstGeom prst="rect">
              <a:avLst/>
            </a:prstGeom>
          </p:spPr>
          <p:txBody>
            <a:bodyPr anchor="ctr" rtlCol="false" tIns="50800" lIns="50800" bIns="50800" rIns="50800"/>
            <a:lstStyle/>
            <a:p>
              <a:pPr algn="ctr">
                <a:lnSpc>
                  <a:spcPts val="1960"/>
                </a:lnSpc>
              </a:pPr>
            </a:p>
          </p:txBody>
        </p:sp>
      </p:grpSp>
      <p:sp>
        <p:nvSpPr>
          <p:cNvPr name="Freeform 11" id="11"/>
          <p:cNvSpPr/>
          <p:nvPr/>
        </p:nvSpPr>
        <p:spPr>
          <a:xfrm flipH="false" flipV="false" rot="0">
            <a:off x="1425750" y="2920290"/>
            <a:ext cx="5013503" cy="4834449"/>
          </a:xfrm>
          <a:custGeom>
            <a:avLst/>
            <a:gdLst/>
            <a:ahLst/>
            <a:cxnLst/>
            <a:rect r="r" b="b" t="t" l="l"/>
            <a:pathLst>
              <a:path h="4834449" w="5013503">
                <a:moveTo>
                  <a:pt x="0" y="0"/>
                </a:moveTo>
                <a:lnTo>
                  <a:pt x="5013503" y="0"/>
                </a:lnTo>
                <a:lnTo>
                  <a:pt x="5013503" y="4834449"/>
                </a:lnTo>
                <a:lnTo>
                  <a:pt x="0" y="4834449"/>
                </a:lnTo>
                <a:lnTo>
                  <a:pt x="0" y="0"/>
                </a:lnTo>
                <a:close/>
              </a:path>
            </a:pathLst>
          </a:custGeom>
          <a:blipFill>
            <a:blip r:embed="rId2"/>
            <a:stretch>
              <a:fillRect l="0" t="0" r="0" b="0"/>
            </a:stretch>
          </a:blipFill>
        </p:spPr>
      </p:sp>
      <p:sp>
        <p:nvSpPr>
          <p:cNvPr name="TextBox 12" id="12"/>
          <p:cNvSpPr txBox="true"/>
          <p:nvPr/>
        </p:nvSpPr>
        <p:spPr>
          <a:xfrm rot="0">
            <a:off x="0" y="752475"/>
            <a:ext cx="4362037"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Competitive analysis </a:t>
            </a:r>
          </a:p>
        </p:txBody>
      </p:sp>
      <p:sp>
        <p:nvSpPr>
          <p:cNvPr name="TextBox 13" id="13"/>
          <p:cNvSpPr txBox="true"/>
          <p:nvPr/>
        </p:nvSpPr>
        <p:spPr>
          <a:xfrm rot="0">
            <a:off x="10193310" y="914400"/>
            <a:ext cx="2390656" cy="538480"/>
          </a:xfrm>
          <a:prstGeom prst="rect">
            <a:avLst/>
          </a:prstGeom>
        </p:spPr>
        <p:txBody>
          <a:bodyPr anchor="t" rtlCol="false" tIns="0" lIns="0" bIns="0" rIns="0">
            <a:spAutoFit/>
          </a:bodyPr>
          <a:lstStyle/>
          <a:p>
            <a:pPr algn="ctr">
              <a:lnSpc>
                <a:spcPts val="3919"/>
              </a:lnSpc>
              <a:spcBef>
                <a:spcPct val="0"/>
              </a:spcBef>
            </a:pPr>
            <a:r>
              <a:rPr lang="en-US" b="true" sz="2799">
                <a:solidFill>
                  <a:srgbClr val="361474"/>
                </a:solidFill>
                <a:latin typeface="Arial Bold"/>
                <a:ea typeface="Arial Bold"/>
                <a:cs typeface="Arial Bold"/>
                <a:sym typeface="Arial Bold"/>
              </a:rPr>
              <a:t> STRENGTHS </a:t>
            </a:r>
          </a:p>
        </p:txBody>
      </p:sp>
      <p:sp>
        <p:nvSpPr>
          <p:cNvPr name="TextBox 14" id="14"/>
          <p:cNvSpPr txBox="true"/>
          <p:nvPr/>
        </p:nvSpPr>
        <p:spPr>
          <a:xfrm rot="0">
            <a:off x="10394094" y="1930787"/>
            <a:ext cx="2394172" cy="302260"/>
          </a:xfrm>
          <a:prstGeom prst="rect">
            <a:avLst/>
          </a:prstGeom>
        </p:spPr>
        <p:txBody>
          <a:bodyPr anchor="t" rtlCol="false" tIns="0" lIns="0" bIns="0" rIns="0">
            <a:spAutoFit/>
          </a:bodyPr>
          <a:lstStyle/>
          <a:p>
            <a:pPr algn="just">
              <a:lnSpc>
                <a:spcPts val="2239"/>
              </a:lnSpc>
              <a:spcBef>
                <a:spcPct val="0"/>
              </a:spcBef>
            </a:pPr>
            <a:r>
              <a:rPr lang="en-US" sz="1599">
                <a:solidFill>
                  <a:srgbClr val="361474"/>
                </a:solidFill>
                <a:latin typeface="Arial"/>
                <a:ea typeface="Arial"/>
                <a:cs typeface="Arial"/>
                <a:sym typeface="Arial"/>
              </a:rPr>
              <a:t>\</a:t>
            </a:r>
          </a:p>
        </p:txBody>
      </p:sp>
      <p:sp>
        <p:nvSpPr>
          <p:cNvPr name="TextBox 15" id="15"/>
          <p:cNvSpPr txBox="true"/>
          <p:nvPr/>
        </p:nvSpPr>
        <p:spPr>
          <a:xfrm rot="0">
            <a:off x="10193310" y="5627804"/>
            <a:ext cx="3067021" cy="481330"/>
          </a:xfrm>
          <a:prstGeom prst="rect">
            <a:avLst/>
          </a:prstGeom>
        </p:spPr>
        <p:txBody>
          <a:bodyPr anchor="t" rtlCol="false" tIns="0" lIns="0" bIns="0" rIns="0">
            <a:spAutoFit/>
          </a:bodyPr>
          <a:lstStyle/>
          <a:p>
            <a:pPr algn="ctr">
              <a:lnSpc>
                <a:spcPts val="3919"/>
              </a:lnSpc>
              <a:spcBef>
                <a:spcPct val="0"/>
              </a:spcBef>
            </a:pPr>
            <a:r>
              <a:rPr lang="en-US" b="true" sz="2799">
                <a:solidFill>
                  <a:srgbClr val="361474"/>
                </a:solidFill>
                <a:latin typeface="TT Hoves Bold"/>
                <a:ea typeface="TT Hoves Bold"/>
                <a:cs typeface="TT Hoves Bold"/>
                <a:sym typeface="TT Hoves Bold"/>
              </a:rPr>
              <a:t> WEAKNESSES </a:t>
            </a:r>
          </a:p>
        </p:txBody>
      </p:sp>
      <p:sp>
        <p:nvSpPr>
          <p:cNvPr name="TextBox 16" id="16"/>
          <p:cNvSpPr txBox="true"/>
          <p:nvPr/>
        </p:nvSpPr>
        <p:spPr>
          <a:xfrm rot="0">
            <a:off x="10034773" y="1676027"/>
            <a:ext cx="7311642" cy="3191713"/>
          </a:xfrm>
          <a:prstGeom prst="rect">
            <a:avLst/>
          </a:prstGeom>
        </p:spPr>
        <p:txBody>
          <a:bodyPr anchor="t" rtlCol="false" tIns="0" lIns="0" bIns="0" rIns="0">
            <a:spAutoFit/>
          </a:bodyPr>
          <a:lstStyle/>
          <a:p>
            <a:pPr algn="l" marL="436885" indent="-218442" lvl="1">
              <a:lnSpc>
                <a:spcPts val="2832"/>
              </a:lnSpc>
              <a:buFont typeface="Arial"/>
              <a:buChar char="•"/>
            </a:pPr>
            <a:r>
              <a:rPr lang="en-US" sz="2023">
                <a:solidFill>
                  <a:srgbClr val="361474"/>
                </a:solidFill>
                <a:latin typeface="Canva Sans"/>
                <a:ea typeface="Canva Sans"/>
                <a:cs typeface="Canva Sans"/>
                <a:sym typeface="Canva Sans"/>
              </a:rPr>
              <a:t>Offers a wide range of TV shows, movies, live sports, and originals in multiple languages.</a:t>
            </a:r>
          </a:p>
          <a:p>
            <a:pPr algn="l" marL="436885" indent="-218442" lvl="1">
              <a:lnSpc>
                <a:spcPts val="2832"/>
              </a:lnSpc>
              <a:buFont typeface="Arial"/>
              <a:buChar char="•"/>
            </a:pPr>
            <a:r>
              <a:rPr lang="en-US" sz="2023">
                <a:solidFill>
                  <a:srgbClr val="361474"/>
                </a:solidFill>
                <a:latin typeface="Canva Sans"/>
                <a:ea typeface="Canva Sans"/>
                <a:cs typeface="Canva Sans"/>
                <a:sym typeface="Canva Sans"/>
              </a:rPr>
              <a:t>Strong sports content including cricket, football, and WWE gives it a competitive edge.</a:t>
            </a:r>
          </a:p>
          <a:p>
            <a:pPr algn="l" marL="436885" indent="-218442" lvl="1">
              <a:lnSpc>
                <a:spcPts val="2832"/>
              </a:lnSpc>
              <a:buFont typeface="Arial"/>
              <a:buChar char="•"/>
            </a:pPr>
            <a:r>
              <a:rPr lang="en-US" sz="2023">
                <a:solidFill>
                  <a:srgbClr val="361474"/>
                </a:solidFill>
                <a:latin typeface="Canva Sans"/>
                <a:ea typeface="Canva Sans"/>
                <a:cs typeface="Canva Sans"/>
                <a:sym typeface="Canva Sans"/>
              </a:rPr>
              <a:t>Visually appealing and easy-to-navigate layout enhances user experience.</a:t>
            </a:r>
          </a:p>
          <a:p>
            <a:pPr algn="l" marL="436885" indent="-218442" lvl="1">
              <a:lnSpc>
                <a:spcPts val="2832"/>
              </a:lnSpc>
              <a:buFont typeface="Arial"/>
              <a:buChar char="•"/>
            </a:pPr>
            <a:r>
              <a:rPr lang="en-US" sz="2023">
                <a:solidFill>
                  <a:srgbClr val="361474"/>
                </a:solidFill>
                <a:latin typeface="Canva Sans"/>
                <a:ea typeface="Canva Sans"/>
                <a:cs typeface="Canva Sans"/>
                <a:sym typeface="Canva Sans"/>
              </a:rPr>
              <a:t>Recommends content based on user behavior and preferences.</a:t>
            </a:r>
          </a:p>
          <a:p>
            <a:pPr algn="l" marL="436885" indent="-218442" lvl="1">
              <a:lnSpc>
                <a:spcPts val="2832"/>
              </a:lnSpc>
              <a:buFont typeface="Arial"/>
              <a:buChar char="•"/>
            </a:pPr>
            <a:r>
              <a:rPr lang="en-US" sz="2023">
                <a:solidFill>
                  <a:srgbClr val="361474"/>
                </a:solidFill>
                <a:latin typeface="Canva Sans"/>
                <a:ea typeface="Canva Sans"/>
                <a:cs typeface="Canva Sans"/>
                <a:sym typeface="Canva Sans"/>
              </a:rPr>
              <a:t>Allows offline viewing, which is useful for mobile users.</a:t>
            </a:r>
          </a:p>
        </p:txBody>
      </p:sp>
      <p:sp>
        <p:nvSpPr>
          <p:cNvPr name="TextBox 17" id="17"/>
          <p:cNvSpPr txBox="true"/>
          <p:nvPr/>
        </p:nvSpPr>
        <p:spPr>
          <a:xfrm rot="0">
            <a:off x="10193310" y="6312597"/>
            <a:ext cx="7311642" cy="2836659"/>
          </a:xfrm>
          <a:prstGeom prst="rect">
            <a:avLst/>
          </a:prstGeom>
        </p:spPr>
        <p:txBody>
          <a:bodyPr anchor="t" rtlCol="false" tIns="0" lIns="0" bIns="0" rIns="0">
            <a:spAutoFit/>
          </a:bodyPr>
          <a:lstStyle/>
          <a:p>
            <a:pPr algn="l" marL="436885" indent="-218442" lvl="1">
              <a:lnSpc>
                <a:spcPts val="2832"/>
              </a:lnSpc>
              <a:buFont typeface="Arial"/>
              <a:buChar char="•"/>
            </a:pPr>
            <a:r>
              <a:rPr lang="en-US" sz="2023">
                <a:solidFill>
                  <a:srgbClr val="361474"/>
                </a:solidFill>
                <a:latin typeface="Canva Sans"/>
                <a:ea typeface="Canva Sans"/>
                <a:cs typeface="Canva Sans"/>
                <a:sym typeface="Canva Sans"/>
              </a:rPr>
              <a:t>S</a:t>
            </a:r>
            <a:r>
              <a:rPr lang="en-US" sz="2023">
                <a:solidFill>
                  <a:srgbClr val="361474"/>
                </a:solidFill>
                <a:latin typeface="Canva Sans"/>
                <a:ea typeface="Canva Sans"/>
                <a:cs typeface="Canva Sans"/>
                <a:sym typeface="Canva Sans"/>
              </a:rPr>
              <a:t>ome premium content still includes ads, frustrating paying users.</a:t>
            </a:r>
          </a:p>
          <a:p>
            <a:pPr algn="l" marL="436885" indent="-218442" lvl="1">
              <a:lnSpc>
                <a:spcPts val="2832"/>
              </a:lnSpc>
              <a:buFont typeface="Arial"/>
              <a:buChar char="•"/>
            </a:pPr>
            <a:r>
              <a:rPr lang="en-US" sz="2023">
                <a:solidFill>
                  <a:srgbClr val="361474"/>
                </a:solidFill>
                <a:latin typeface="Canva Sans"/>
                <a:ea typeface="Canva Sans"/>
                <a:cs typeface="Canva Sans"/>
                <a:sym typeface="Canva Sans"/>
              </a:rPr>
              <a:t>Limited content filters make it harder to find specific genres or types.</a:t>
            </a:r>
          </a:p>
          <a:p>
            <a:pPr algn="l" marL="436885" indent="-218442" lvl="1">
              <a:lnSpc>
                <a:spcPts val="2832"/>
              </a:lnSpc>
              <a:buFont typeface="Arial"/>
              <a:buChar char="•"/>
            </a:pPr>
            <a:r>
              <a:rPr lang="en-US" sz="2023">
                <a:solidFill>
                  <a:srgbClr val="361474"/>
                </a:solidFill>
                <a:latin typeface="Canva Sans"/>
                <a:ea typeface="Canva Sans"/>
                <a:cs typeface="Canva Sans"/>
                <a:sym typeface="Canva Sans"/>
              </a:rPr>
              <a:t>Buffering and crashing issues reported on some devices.</a:t>
            </a:r>
          </a:p>
          <a:p>
            <a:pPr algn="l" marL="436885" indent="-218442" lvl="1">
              <a:lnSpc>
                <a:spcPts val="2832"/>
              </a:lnSpc>
              <a:buFont typeface="Arial"/>
              <a:buChar char="•"/>
            </a:pPr>
            <a:r>
              <a:rPr lang="en-US" sz="2023">
                <a:solidFill>
                  <a:srgbClr val="361474"/>
                </a:solidFill>
                <a:latin typeface="Canva Sans"/>
                <a:ea typeface="Canva Sans"/>
                <a:cs typeface="Canva Sans"/>
                <a:sym typeface="Canva Sans"/>
              </a:rPr>
              <a:t>No community or social features for users to engage.</a:t>
            </a:r>
          </a:p>
          <a:p>
            <a:pPr algn="l" marL="436885" indent="-218442" lvl="1">
              <a:lnSpc>
                <a:spcPts val="2832"/>
              </a:lnSpc>
              <a:buFont typeface="Arial"/>
              <a:buChar char="•"/>
            </a:pPr>
            <a:r>
              <a:rPr lang="en-US" sz="2023">
                <a:solidFill>
                  <a:srgbClr val="361474"/>
                </a:solidFill>
                <a:latin typeface="Canva Sans"/>
                <a:ea typeface="Canva Sans"/>
                <a:cs typeface="Canva Sans"/>
                <a:sym typeface="Canva Sans"/>
              </a:rPr>
              <a:t>Not fully optimized for users with disabilities.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987091" y="761123"/>
            <a:ext cx="13131091" cy="13131091"/>
          </a:xfrm>
          <a:custGeom>
            <a:avLst/>
            <a:gdLst/>
            <a:ahLst/>
            <a:cxnLst/>
            <a:rect r="r" b="b" t="t" l="l"/>
            <a:pathLst>
              <a:path h="13131091" w="13131091">
                <a:moveTo>
                  <a:pt x="0" y="0"/>
                </a:moveTo>
                <a:lnTo>
                  <a:pt x="13131091" y="0"/>
                </a:lnTo>
                <a:lnTo>
                  <a:pt x="13131091" y="13131091"/>
                </a:lnTo>
                <a:lnTo>
                  <a:pt x="0" y="13131091"/>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208105" y="-5372097"/>
            <a:ext cx="12102391" cy="1210239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2857641" y="-3722560"/>
            <a:ext cx="8803317" cy="88033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440834" y="679099"/>
            <a:ext cx="4385302" cy="775403"/>
            <a:chOff x="0" y="0"/>
            <a:chExt cx="1200079" cy="212196"/>
          </a:xfrm>
        </p:grpSpPr>
        <p:sp>
          <p:nvSpPr>
            <p:cNvPr name="Freeform 10" id="10"/>
            <p:cNvSpPr/>
            <p:nvPr/>
          </p:nvSpPr>
          <p:spPr>
            <a:xfrm flipH="false" flipV="false" rot="0">
              <a:off x="0" y="0"/>
              <a:ext cx="1200079" cy="212196"/>
            </a:xfrm>
            <a:custGeom>
              <a:avLst/>
              <a:gdLst/>
              <a:ahLst/>
              <a:cxnLst/>
              <a:rect r="r" b="b" t="t" l="l"/>
              <a:pathLst>
                <a:path h="212196" w="1200079">
                  <a:moveTo>
                    <a:pt x="65321" y="0"/>
                  </a:moveTo>
                  <a:lnTo>
                    <a:pt x="1134758" y="0"/>
                  </a:lnTo>
                  <a:cubicBezTo>
                    <a:pt x="1152082" y="0"/>
                    <a:pt x="1168697" y="6882"/>
                    <a:pt x="1180947" y="19132"/>
                  </a:cubicBezTo>
                  <a:cubicBezTo>
                    <a:pt x="1193197" y="31382"/>
                    <a:pt x="1200079" y="47997"/>
                    <a:pt x="1200079" y="65321"/>
                  </a:cubicBezTo>
                  <a:lnTo>
                    <a:pt x="1200079" y="146876"/>
                  </a:lnTo>
                  <a:cubicBezTo>
                    <a:pt x="1200079" y="182951"/>
                    <a:pt x="1170834" y="212196"/>
                    <a:pt x="1134758" y="212196"/>
                  </a:cubicBezTo>
                  <a:lnTo>
                    <a:pt x="65321" y="212196"/>
                  </a:lnTo>
                  <a:cubicBezTo>
                    <a:pt x="29245" y="212196"/>
                    <a:pt x="0" y="182951"/>
                    <a:pt x="0" y="146876"/>
                  </a:cubicBezTo>
                  <a:lnTo>
                    <a:pt x="0" y="65321"/>
                  </a:lnTo>
                  <a:cubicBezTo>
                    <a:pt x="0" y="29245"/>
                    <a:pt x="29245" y="0"/>
                    <a:pt x="65321" y="0"/>
                  </a:cubicBezTo>
                  <a:close/>
                </a:path>
              </a:pathLst>
            </a:custGeom>
            <a:solidFill>
              <a:srgbClr val="361474"/>
            </a:solidFill>
          </p:spPr>
        </p:sp>
        <p:sp>
          <p:nvSpPr>
            <p:cNvPr name="TextBox 11" id="11"/>
            <p:cNvSpPr txBox="true"/>
            <p:nvPr/>
          </p:nvSpPr>
          <p:spPr>
            <a:xfrm>
              <a:off x="0" y="-28575"/>
              <a:ext cx="1200079" cy="240771"/>
            </a:xfrm>
            <a:prstGeom prst="rect">
              <a:avLst/>
            </a:prstGeom>
          </p:spPr>
          <p:txBody>
            <a:bodyPr anchor="ctr" rtlCol="false" tIns="50800" lIns="50800" bIns="50800" rIns="50800"/>
            <a:lstStyle/>
            <a:p>
              <a:pPr algn="ctr">
                <a:lnSpc>
                  <a:spcPts val="1960"/>
                </a:lnSpc>
              </a:pPr>
            </a:p>
          </p:txBody>
        </p:sp>
      </p:grpSp>
      <p:sp>
        <p:nvSpPr>
          <p:cNvPr name="TextBox 12" id="12"/>
          <p:cNvSpPr txBox="true"/>
          <p:nvPr/>
        </p:nvSpPr>
        <p:spPr>
          <a:xfrm rot="0">
            <a:off x="90567" y="752475"/>
            <a:ext cx="3322500"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User Survey</a:t>
            </a:r>
          </a:p>
        </p:txBody>
      </p:sp>
      <p:sp>
        <p:nvSpPr>
          <p:cNvPr name="TextBox 13" id="13"/>
          <p:cNvSpPr txBox="true"/>
          <p:nvPr/>
        </p:nvSpPr>
        <p:spPr>
          <a:xfrm rot="0">
            <a:off x="529065" y="2559472"/>
            <a:ext cx="17758935" cy="101815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361474"/>
                </a:solidFill>
                <a:latin typeface="Canva Sans"/>
                <a:ea typeface="Canva Sans"/>
                <a:cs typeface="Canva Sans"/>
                <a:sym typeface="Canva Sans"/>
              </a:rPr>
              <a:t>Age</a:t>
            </a:r>
          </a:p>
          <a:p>
            <a:pPr algn="l" marL="734059" indent="-367030" lvl="1">
              <a:lnSpc>
                <a:spcPts val="4759"/>
              </a:lnSpc>
              <a:buFont typeface="Arial"/>
              <a:buChar char="•"/>
            </a:pPr>
            <a:r>
              <a:rPr lang="en-US" sz="3399">
                <a:solidFill>
                  <a:srgbClr val="361474"/>
                </a:solidFill>
                <a:latin typeface="Canva Sans"/>
                <a:ea typeface="Canva Sans"/>
                <a:cs typeface="Canva Sans"/>
                <a:sym typeface="Canva Sans"/>
              </a:rPr>
              <a:t>Which entertainment app do you use mostly?</a:t>
            </a:r>
          </a:p>
          <a:p>
            <a:pPr algn="l" marL="734059" indent="-367030" lvl="1">
              <a:lnSpc>
                <a:spcPts val="4759"/>
              </a:lnSpc>
              <a:buFont typeface="Arial"/>
              <a:buChar char="•"/>
            </a:pPr>
            <a:r>
              <a:rPr lang="en-US" sz="3399">
                <a:solidFill>
                  <a:srgbClr val="361474"/>
                </a:solidFill>
                <a:latin typeface="Canva Sans"/>
                <a:ea typeface="Canva Sans"/>
                <a:cs typeface="Canva Sans"/>
                <a:sym typeface="Canva Sans"/>
              </a:rPr>
              <a:t>How often do you use entertainment apps like Netflix, amazon prime or Hotstar?</a:t>
            </a:r>
          </a:p>
          <a:p>
            <a:pPr algn="l" marL="734059" indent="-367030" lvl="1">
              <a:lnSpc>
                <a:spcPts val="4759"/>
              </a:lnSpc>
              <a:buFont typeface="Arial"/>
              <a:buChar char="•"/>
            </a:pPr>
            <a:r>
              <a:rPr lang="en-US" sz="3399">
                <a:solidFill>
                  <a:srgbClr val="361474"/>
                </a:solidFill>
                <a:latin typeface="Canva Sans"/>
                <a:ea typeface="Canva Sans"/>
                <a:cs typeface="Canva Sans"/>
                <a:sym typeface="Canva Sans"/>
              </a:rPr>
              <a:t>What type of entertainment content are you most interested in?</a:t>
            </a:r>
          </a:p>
          <a:p>
            <a:pPr algn="l" marL="734059" indent="-367030" lvl="1">
              <a:lnSpc>
                <a:spcPts val="4759"/>
              </a:lnSpc>
              <a:buFont typeface="Arial"/>
              <a:buChar char="•"/>
            </a:pPr>
            <a:r>
              <a:rPr lang="en-US" sz="3399">
                <a:solidFill>
                  <a:srgbClr val="361474"/>
                </a:solidFill>
                <a:latin typeface="Canva Sans"/>
                <a:ea typeface="Canva Sans"/>
                <a:cs typeface="Canva Sans"/>
                <a:sym typeface="Canva Sans"/>
              </a:rPr>
              <a:t>What type of features for you value most in entertainment app?</a:t>
            </a:r>
          </a:p>
          <a:p>
            <a:pPr algn="l" marL="734059" indent="-367030" lvl="1">
              <a:lnSpc>
                <a:spcPts val="4759"/>
              </a:lnSpc>
              <a:buFont typeface="Arial"/>
              <a:buChar char="•"/>
            </a:pPr>
            <a:r>
              <a:rPr lang="en-US" sz="3399">
                <a:solidFill>
                  <a:srgbClr val="361474"/>
                </a:solidFill>
                <a:latin typeface="Canva Sans"/>
                <a:ea typeface="Canva Sans"/>
                <a:cs typeface="Canva Sans"/>
                <a:sym typeface="Canva Sans"/>
              </a:rPr>
              <a:t>How do you prefer to browse content in app?</a:t>
            </a:r>
          </a:p>
          <a:p>
            <a:pPr algn="l" marL="734059" indent="-367030" lvl="1">
              <a:lnSpc>
                <a:spcPts val="4759"/>
              </a:lnSpc>
              <a:buFont typeface="Arial"/>
              <a:buChar char="•"/>
            </a:pPr>
            <a:r>
              <a:rPr lang="en-US" sz="3399">
                <a:solidFill>
                  <a:srgbClr val="361474"/>
                </a:solidFill>
                <a:latin typeface="Canva Sans"/>
                <a:ea typeface="Canva Sans"/>
                <a:cs typeface="Canva Sans"/>
                <a:sym typeface="Canva Sans"/>
              </a:rPr>
              <a:t>How often do you purchase subscriptions for entertainment apps?</a:t>
            </a:r>
          </a:p>
          <a:p>
            <a:pPr algn="l" marL="734059" indent="-367030" lvl="1">
              <a:lnSpc>
                <a:spcPts val="4759"/>
              </a:lnSpc>
              <a:buFont typeface="Arial"/>
              <a:buChar char="•"/>
            </a:pPr>
            <a:r>
              <a:rPr lang="en-US" sz="3399">
                <a:solidFill>
                  <a:srgbClr val="361474"/>
                </a:solidFill>
                <a:latin typeface="Canva Sans"/>
                <a:ea typeface="Canva Sans"/>
                <a:cs typeface="Canva Sans"/>
                <a:sym typeface="Canva Sans"/>
              </a:rPr>
              <a:t>What type of navigation do you prefer in an entertainment app?</a:t>
            </a:r>
          </a:p>
          <a:p>
            <a:pPr algn="l" marL="734059" indent="-367030" lvl="1">
              <a:lnSpc>
                <a:spcPts val="4759"/>
              </a:lnSpc>
              <a:buFont typeface="Arial"/>
              <a:buChar char="•"/>
            </a:pPr>
            <a:r>
              <a:rPr lang="en-US" sz="3399">
                <a:solidFill>
                  <a:srgbClr val="361474"/>
                </a:solidFill>
                <a:latin typeface="Canva Sans"/>
                <a:ea typeface="Canva Sans"/>
                <a:cs typeface="Canva Sans"/>
                <a:sym typeface="Canva Sans"/>
              </a:rPr>
              <a:t>What do you dislike most about entertainment app?</a:t>
            </a:r>
          </a:p>
          <a:p>
            <a:pPr algn="ctr">
              <a:lnSpc>
                <a:spcPts val="4759"/>
              </a:lnSpc>
            </a:pPr>
          </a:p>
          <a:p>
            <a:pPr algn="ctr">
              <a:lnSpc>
                <a:spcPts val="4759"/>
              </a:lnSpc>
            </a:pPr>
          </a:p>
          <a:p>
            <a:pPr algn="ctr">
              <a:lnSpc>
                <a:spcPts val="4759"/>
              </a:lnSpc>
            </a:pPr>
          </a:p>
          <a:p>
            <a:pPr algn="ctr">
              <a:lnSpc>
                <a:spcPts val="4759"/>
              </a:lnSpc>
            </a:pPr>
          </a:p>
          <a:p>
            <a:pPr algn="ctr">
              <a:lnSpc>
                <a:spcPts val="4759"/>
              </a:lnSpc>
            </a:pPr>
          </a:p>
          <a:p>
            <a:pPr algn="ctr">
              <a:lnSpc>
                <a:spcPts val="4759"/>
              </a:lnSpc>
            </a:pPr>
          </a:p>
          <a:p>
            <a:pPr algn="ctr">
              <a:lnSpc>
                <a:spcPts val="4759"/>
              </a:lnSpc>
            </a:pPr>
          </a:p>
          <a:p>
            <a:pPr algn="ctr">
              <a:lnSpc>
                <a:spcPts val="4759"/>
              </a:lnSpc>
            </a:pPr>
          </a:p>
        </p:txBody>
      </p:sp>
      <p:sp>
        <p:nvSpPr>
          <p:cNvPr name="TextBox 14" id="14"/>
          <p:cNvSpPr txBox="true"/>
          <p:nvPr/>
        </p:nvSpPr>
        <p:spPr>
          <a:xfrm rot="0">
            <a:off x="529065" y="1575236"/>
            <a:ext cx="4231614" cy="688961"/>
          </a:xfrm>
          <a:prstGeom prst="rect">
            <a:avLst/>
          </a:prstGeom>
        </p:spPr>
        <p:txBody>
          <a:bodyPr anchor="t" rtlCol="false" tIns="0" lIns="0" bIns="0" rIns="0">
            <a:spAutoFit/>
          </a:bodyPr>
          <a:lstStyle/>
          <a:p>
            <a:pPr algn="ctr">
              <a:lnSpc>
                <a:spcPts val="5600"/>
              </a:lnSpc>
            </a:pPr>
            <a:r>
              <a:rPr lang="en-US" b="true" sz="4000" u="sng">
                <a:solidFill>
                  <a:srgbClr val="361474"/>
                </a:solidFill>
                <a:latin typeface="Canva Sans Bold"/>
                <a:ea typeface="Canva Sans Bold"/>
                <a:cs typeface="Canva Sans Bold"/>
                <a:sym typeface="Canva Sans Bold"/>
              </a:rPr>
              <a:t>Qu</a:t>
            </a:r>
            <a:r>
              <a:rPr lang="en-US" b="true" sz="4000" u="sng">
                <a:solidFill>
                  <a:srgbClr val="361474"/>
                </a:solidFill>
                <a:latin typeface="Canva Sans Bold"/>
                <a:ea typeface="Canva Sans Bold"/>
                <a:cs typeface="Canva Sans Bold"/>
                <a:sym typeface="Canva Sans Bold"/>
              </a:rPr>
              <a:t>estionnaire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8775877" y="3668877"/>
            <a:ext cx="12102391" cy="121023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425414" y="5318414"/>
            <a:ext cx="8803317" cy="88033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0834" y="679099"/>
            <a:ext cx="5026286" cy="775403"/>
            <a:chOff x="0" y="0"/>
            <a:chExt cx="1375490" cy="212196"/>
          </a:xfrm>
        </p:grpSpPr>
        <p:sp>
          <p:nvSpPr>
            <p:cNvPr name="Freeform 9" id="9"/>
            <p:cNvSpPr/>
            <p:nvPr/>
          </p:nvSpPr>
          <p:spPr>
            <a:xfrm flipH="false" flipV="false" rot="0">
              <a:off x="0" y="0"/>
              <a:ext cx="1375490" cy="212196"/>
            </a:xfrm>
            <a:custGeom>
              <a:avLst/>
              <a:gdLst/>
              <a:ahLst/>
              <a:cxnLst/>
              <a:rect r="r" b="b" t="t" l="l"/>
              <a:pathLst>
                <a:path h="212196" w="1375490">
                  <a:moveTo>
                    <a:pt x="56991" y="0"/>
                  </a:moveTo>
                  <a:lnTo>
                    <a:pt x="1318499" y="0"/>
                  </a:lnTo>
                  <a:cubicBezTo>
                    <a:pt x="1349974" y="0"/>
                    <a:pt x="1375490" y="25516"/>
                    <a:pt x="1375490" y="56991"/>
                  </a:cubicBezTo>
                  <a:lnTo>
                    <a:pt x="1375490" y="155206"/>
                  </a:lnTo>
                  <a:cubicBezTo>
                    <a:pt x="1375490" y="170320"/>
                    <a:pt x="1369486" y="184816"/>
                    <a:pt x="1358798" y="195504"/>
                  </a:cubicBezTo>
                  <a:cubicBezTo>
                    <a:pt x="1348110" y="206192"/>
                    <a:pt x="1333614" y="212196"/>
                    <a:pt x="1318499" y="212196"/>
                  </a:cubicBezTo>
                  <a:lnTo>
                    <a:pt x="56991" y="212196"/>
                  </a:lnTo>
                  <a:cubicBezTo>
                    <a:pt x="25516" y="212196"/>
                    <a:pt x="0" y="186681"/>
                    <a:pt x="0" y="155206"/>
                  </a:cubicBezTo>
                  <a:lnTo>
                    <a:pt x="0" y="56991"/>
                  </a:lnTo>
                  <a:cubicBezTo>
                    <a:pt x="0" y="25516"/>
                    <a:pt x="25516" y="0"/>
                    <a:pt x="56991" y="0"/>
                  </a:cubicBezTo>
                  <a:close/>
                </a:path>
              </a:pathLst>
            </a:custGeom>
            <a:solidFill>
              <a:srgbClr val="361474"/>
            </a:solidFill>
          </p:spPr>
        </p:sp>
        <p:sp>
          <p:nvSpPr>
            <p:cNvPr name="TextBox 10" id="10"/>
            <p:cNvSpPr txBox="true"/>
            <p:nvPr/>
          </p:nvSpPr>
          <p:spPr>
            <a:xfrm>
              <a:off x="0" y="-47625"/>
              <a:ext cx="1375490" cy="259821"/>
            </a:xfrm>
            <a:prstGeom prst="rect">
              <a:avLst/>
            </a:prstGeom>
          </p:spPr>
          <p:txBody>
            <a:bodyPr anchor="ctr" rtlCol="false" tIns="50800" lIns="50800" bIns="50800" rIns="50800"/>
            <a:lstStyle/>
            <a:p>
              <a:pPr algn="ctr">
                <a:lnSpc>
                  <a:spcPts val="1960"/>
                </a:lnSpc>
              </a:pPr>
            </a:p>
          </p:txBody>
        </p:sp>
      </p:grpSp>
      <p:sp>
        <p:nvSpPr>
          <p:cNvPr name="TextBox 11" id="11"/>
          <p:cNvSpPr txBox="true"/>
          <p:nvPr/>
        </p:nvSpPr>
        <p:spPr>
          <a:xfrm rot="0">
            <a:off x="-220417" y="714375"/>
            <a:ext cx="4585452"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Survey Results</a:t>
            </a:r>
          </a:p>
        </p:txBody>
      </p:sp>
      <p:sp>
        <p:nvSpPr>
          <p:cNvPr name="Freeform 12" id="12"/>
          <p:cNvSpPr/>
          <p:nvPr/>
        </p:nvSpPr>
        <p:spPr>
          <a:xfrm flipH="false" flipV="false" rot="0">
            <a:off x="12436701" y="1689641"/>
            <a:ext cx="5744641" cy="2736096"/>
          </a:xfrm>
          <a:custGeom>
            <a:avLst/>
            <a:gdLst/>
            <a:ahLst/>
            <a:cxnLst/>
            <a:rect r="r" b="b" t="t" l="l"/>
            <a:pathLst>
              <a:path h="2736096" w="5744641">
                <a:moveTo>
                  <a:pt x="0" y="0"/>
                </a:moveTo>
                <a:lnTo>
                  <a:pt x="5744641" y="0"/>
                </a:lnTo>
                <a:lnTo>
                  <a:pt x="5744641" y="2736096"/>
                </a:lnTo>
                <a:lnTo>
                  <a:pt x="0" y="2736096"/>
                </a:lnTo>
                <a:lnTo>
                  <a:pt x="0" y="0"/>
                </a:lnTo>
                <a:close/>
              </a:path>
            </a:pathLst>
          </a:custGeom>
          <a:blipFill>
            <a:blip r:embed="rId2"/>
            <a:stretch>
              <a:fillRect l="0" t="0" r="0" b="-8653"/>
            </a:stretch>
          </a:blipFill>
        </p:spPr>
      </p:sp>
      <p:sp>
        <p:nvSpPr>
          <p:cNvPr name="TextBox 13" id="13"/>
          <p:cNvSpPr txBox="true"/>
          <p:nvPr/>
        </p:nvSpPr>
        <p:spPr>
          <a:xfrm rot="0">
            <a:off x="16722107" y="8724265"/>
            <a:ext cx="417160" cy="372745"/>
          </a:xfrm>
          <a:prstGeom prst="rect">
            <a:avLst/>
          </a:prstGeom>
        </p:spPr>
        <p:txBody>
          <a:bodyPr anchor="t" rtlCol="false" tIns="0" lIns="0" bIns="0" rIns="0">
            <a:spAutoFit/>
          </a:bodyPr>
          <a:lstStyle/>
          <a:p>
            <a:pPr algn="ctr">
              <a:lnSpc>
                <a:spcPts val="3079"/>
              </a:lnSpc>
            </a:pPr>
            <a:r>
              <a:rPr lang="en-US" sz="2199" b="true">
                <a:solidFill>
                  <a:srgbClr val="11084B"/>
                </a:solidFill>
                <a:latin typeface="Montserrat Bold"/>
                <a:ea typeface="Montserrat Bold"/>
                <a:cs typeface="Montserrat Bold"/>
                <a:sym typeface="Montserrat Bold"/>
              </a:rPr>
              <a:t>&gt;</a:t>
            </a:r>
          </a:p>
        </p:txBody>
      </p:sp>
      <p:sp>
        <p:nvSpPr>
          <p:cNvPr name="Freeform 14" id="14"/>
          <p:cNvSpPr/>
          <p:nvPr/>
        </p:nvSpPr>
        <p:spPr>
          <a:xfrm flipH="false" flipV="false" rot="0">
            <a:off x="286877" y="1753462"/>
            <a:ext cx="5527852" cy="2674099"/>
          </a:xfrm>
          <a:custGeom>
            <a:avLst/>
            <a:gdLst/>
            <a:ahLst/>
            <a:cxnLst/>
            <a:rect r="r" b="b" t="t" l="l"/>
            <a:pathLst>
              <a:path h="2674099" w="5527852">
                <a:moveTo>
                  <a:pt x="0" y="0"/>
                </a:moveTo>
                <a:lnTo>
                  <a:pt x="5527853" y="0"/>
                </a:lnTo>
                <a:lnTo>
                  <a:pt x="5527853" y="2674099"/>
                </a:lnTo>
                <a:lnTo>
                  <a:pt x="0" y="2674099"/>
                </a:lnTo>
                <a:lnTo>
                  <a:pt x="0" y="0"/>
                </a:lnTo>
                <a:close/>
              </a:path>
            </a:pathLst>
          </a:custGeom>
          <a:blipFill>
            <a:blip r:embed="rId3"/>
            <a:stretch>
              <a:fillRect l="0" t="0" r="0" b="0"/>
            </a:stretch>
          </a:blipFill>
        </p:spPr>
      </p:sp>
      <p:sp>
        <p:nvSpPr>
          <p:cNvPr name="Freeform 15" id="15"/>
          <p:cNvSpPr/>
          <p:nvPr/>
        </p:nvSpPr>
        <p:spPr>
          <a:xfrm flipH="false" flipV="false" rot="0">
            <a:off x="6234864" y="1689641"/>
            <a:ext cx="5915882" cy="2736096"/>
          </a:xfrm>
          <a:custGeom>
            <a:avLst/>
            <a:gdLst/>
            <a:ahLst/>
            <a:cxnLst/>
            <a:rect r="r" b="b" t="t" l="l"/>
            <a:pathLst>
              <a:path h="2736096" w="5915882">
                <a:moveTo>
                  <a:pt x="0" y="0"/>
                </a:moveTo>
                <a:lnTo>
                  <a:pt x="5915882" y="0"/>
                </a:lnTo>
                <a:lnTo>
                  <a:pt x="5915882" y="2736096"/>
                </a:lnTo>
                <a:lnTo>
                  <a:pt x="0" y="2736096"/>
                </a:lnTo>
                <a:lnTo>
                  <a:pt x="0" y="0"/>
                </a:lnTo>
                <a:close/>
              </a:path>
            </a:pathLst>
          </a:custGeom>
          <a:blipFill>
            <a:blip r:embed="rId4"/>
            <a:stretch>
              <a:fillRect l="0" t="0" r="0" b="0"/>
            </a:stretch>
          </a:blipFill>
        </p:spPr>
      </p:sp>
      <p:sp>
        <p:nvSpPr>
          <p:cNvPr name="Freeform 16" id="16"/>
          <p:cNvSpPr/>
          <p:nvPr/>
        </p:nvSpPr>
        <p:spPr>
          <a:xfrm flipH="false" flipV="false" rot="0">
            <a:off x="416722" y="4865711"/>
            <a:ext cx="5527852" cy="2459894"/>
          </a:xfrm>
          <a:custGeom>
            <a:avLst/>
            <a:gdLst/>
            <a:ahLst/>
            <a:cxnLst/>
            <a:rect r="r" b="b" t="t" l="l"/>
            <a:pathLst>
              <a:path h="2459894" w="5527852">
                <a:moveTo>
                  <a:pt x="0" y="0"/>
                </a:moveTo>
                <a:lnTo>
                  <a:pt x="5527852" y="0"/>
                </a:lnTo>
                <a:lnTo>
                  <a:pt x="5527852" y="2459894"/>
                </a:lnTo>
                <a:lnTo>
                  <a:pt x="0" y="2459894"/>
                </a:lnTo>
                <a:lnTo>
                  <a:pt x="0" y="0"/>
                </a:lnTo>
                <a:close/>
              </a:path>
            </a:pathLst>
          </a:custGeom>
          <a:blipFill>
            <a:blip r:embed="rId5"/>
            <a:stretch>
              <a:fillRect l="0" t="0" r="0" b="0"/>
            </a:stretch>
          </a:blipFill>
        </p:spPr>
      </p:sp>
      <p:sp>
        <p:nvSpPr>
          <p:cNvPr name="Freeform 17" id="17"/>
          <p:cNvSpPr/>
          <p:nvPr/>
        </p:nvSpPr>
        <p:spPr>
          <a:xfrm flipH="false" flipV="false" rot="0">
            <a:off x="6234864" y="4816262"/>
            <a:ext cx="5915882" cy="2558792"/>
          </a:xfrm>
          <a:custGeom>
            <a:avLst/>
            <a:gdLst/>
            <a:ahLst/>
            <a:cxnLst/>
            <a:rect r="r" b="b" t="t" l="l"/>
            <a:pathLst>
              <a:path h="2558792" w="5915882">
                <a:moveTo>
                  <a:pt x="0" y="0"/>
                </a:moveTo>
                <a:lnTo>
                  <a:pt x="5915882" y="0"/>
                </a:lnTo>
                <a:lnTo>
                  <a:pt x="5915882" y="2558792"/>
                </a:lnTo>
                <a:lnTo>
                  <a:pt x="0" y="2558792"/>
                </a:lnTo>
                <a:lnTo>
                  <a:pt x="0" y="0"/>
                </a:lnTo>
                <a:close/>
              </a:path>
            </a:pathLst>
          </a:custGeom>
          <a:blipFill>
            <a:blip r:embed="rId6"/>
            <a:stretch>
              <a:fillRect l="0" t="-2453" r="0" b="-2453"/>
            </a:stretch>
          </a:blipFill>
        </p:spPr>
      </p:sp>
      <p:sp>
        <p:nvSpPr>
          <p:cNvPr name="Freeform 18" id="18"/>
          <p:cNvSpPr/>
          <p:nvPr/>
        </p:nvSpPr>
        <p:spPr>
          <a:xfrm flipH="false" flipV="false" rot="0">
            <a:off x="12436701" y="4796544"/>
            <a:ext cx="5808981" cy="2374421"/>
          </a:xfrm>
          <a:custGeom>
            <a:avLst/>
            <a:gdLst/>
            <a:ahLst/>
            <a:cxnLst/>
            <a:rect r="r" b="b" t="t" l="l"/>
            <a:pathLst>
              <a:path h="2374421" w="5808981">
                <a:moveTo>
                  <a:pt x="0" y="0"/>
                </a:moveTo>
                <a:lnTo>
                  <a:pt x="5808981" y="0"/>
                </a:lnTo>
                <a:lnTo>
                  <a:pt x="5808981" y="2374421"/>
                </a:lnTo>
                <a:lnTo>
                  <a:pt x="0" y="2374421"/>
                </a:lnTo>
                <a:lnTo>
                  <a:pt x="0" y="0"/>
                </a:lnTo>
                <a:close/>
              </a:path>
            </a:pathLst>
          </a:custGeom>
          <a:blipFill>
            <a:blip r:embed="rId7"/>
            <a:stretch>
              <a:fillRect l="0" t="0" r="0" b="0"/>
            </a:stretch>
          </a:blipFill>
        </p:spPr>
      </p:sp>
      <p:sp>
        <p:nvSpPr>
          <p:cNvPr name="Freeform 19" id="19"/>
          <p:cNvSpPr/>
          <p:nvPr/>
        </p:nvSpPr>
        <p:spPr>
          <a:xfrm flipH="false" flipV="false" rot="0">
            <a:off x="286877" y="7760892"/>
            <a:ext cx="5527852" cy="2280239"/>
          </a:xfrm>
          <a:custGeom>
            <a:avLst/>
            <a:gdLst/>
            <a:ahLst/>
            <a:cxnLst/>
            <a:rect r="r" b="b" t="t" l="l"/>
            <a:pathLst>
              <a:path h="2280239" w="5527852">
                <a:moveTo>
                  <a:pt x="0" y="0"/>
                </a:moveTo>
                <a:lnTo>
                  <a:pt x="5527853" y="0"/>
                </a:lnTo>
                <a:lnTo>
                  <a:pt x="5527853" y="2280239"/>
                </a:lnTo>
                <a:lnTo>
                  <a:pt x="0" y="2280239"/>
                </a:lnTo>
                <a:lnTo>
                  <a:pt x="0" y="0"/>
                </a:lnTo>
                <a:close/>
              </a:path>
            </a:pathLst>
          </a:custGeom>
          <a:blipFill>
            <a:blip r:embed="rId8"/>
            <a:stretch>
              <a:fillRect l="0" t="0" r="0" b="0"/>
            </a:stretch>
          </a:blipFill>
        </p:spPr>
      </p:sp>
      <p:sp>
        <p:nvSpPr>
          <p:cNvPr name="Freeform 20" id="20"/>
          <p:cNvSpPr/>
          <p:nvPr/>
        </p:nvSpPr>
        <p:spPr>
          <a:xfrm flipH="false" flipV="false" rot="0">
            <a:off x="6373199" y="7624495"/>
            <a:ext cx="5736821" cy="2416636"/>
          </a:xfrm>
          <a:custGeom>
            <a:avLst/>
            <a:gdLst/>
            <a:ahLst/>
            <a:cxnLst/>
            <a:rect r="r" b="b" t="t" l="l"/>
            <a:pathLst>
              <a:path h="2416636" w="5736821">
                <a:moveTo>
                  <a:pt x="0" y="0"/>
                </a:moveTo>
                <a:lnTo>
                  <a:pt x="5736822" y="0"/>
                </a:lnTo>
                <a:lnTo>
                  <a:pt x="5736822" y="2416636"/>
                </a:lnTo>
                <a:lnTo>
                  <a:pt x="0" y="2416636"/>
                </a:lnTo>
                <a:lnTo>
                  <a:pt x="0" y="0"/>
                </a:lnTo>
                <a:close/>
              </a:path>
            </a:pathLst>
          </a:custGeom>
          <a:blipFill>
            <a:blip r:embed="rId9"/>
            <a:stretch>
              <a:fillRect l="0" t="0" r="0" b="0"/>
            </a:stretch>
          </a:blipFill>
        </p:spPr>
      </p:sp>
      <p:sp>
        <p:nvSpPr>
          <p:cNvPr name="Freeform 21" id="21"/>
          <p:cNvSpPr/>
          <p:nvPr/>
        </p:nvSpPr>
        <p:spPr>
          <a:xfrm flipH="false" flipV="false" rot="0">
            <a:off x="12436701" y="7525674"/>
            <a:ext cx="5527108" cy="2473381"/>
          </a:xfrm>
          <a:custGeom>
            <a:avLst/>
            <a:gdLst/>
            <a:ahLst/>
            <a:cxnLst/>
            <a:rect r="r" b="b" t="t" l="l"/>
            <a:pathLst>
              <a:path h="2473381" w="5527108">
                <a:moveTo>
                  <a:pt x="0" y="0"/>
                </a:moveTo>
                <a:lnTo>
                  <a:pt x="5527109" y="0"/>
                </a:lnTo>
                <a:lnTo>
                  <a:pt x="5527109" y="2473381"/>
                </a:lnTo>
                <a:lnTo>
                  <a:pt x="0" y="2473381"/>
                </a:lnTo>
                <a:lnTo>
                  <a:pt x="0" y="0"/>
                </a:lnTo>
                <a:close/>
              </a:path>
            </a:pathLst>
          </a:custGeom>
          <a:blipFill>
            <a:blip r:embed="rId10"/>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40834" y="679099"/>
            <a:ext cx="4885473" cy="775403"/>
            <a:chOff x="0" y="0"/>
            <a:chExt cx="1336955" cy="212196"/>
          </a:xfrm>
        </p:grpSpPr>
        <p:sp>
          <p:nvSpPr>
            <p:cNvPr name="Freeform 3" id="3"/>
            <p:cNvSpPr/>
            <p:nvPr/>
          </p:nvSpPr>
          <p:spPr>
            <a:xfrm flipH="false" flipV="false" rot="0">
              <a:off x="0" y="0"/>
              <a:ext cx="1336955" cy="212196"/>
            </a:xfrm>
            <a:custGeom>
              <a:avLst/>
              <a:gdLst/>
              <a:ahLst/>
              <a:cxnLst/>
              <a:rect r="r" b="b" t="t" l="l"/>
              <a:pathLst>
                <a:path h="212196" w="1336955">
                  <a:moveTo>
                    <a:pt x="58633" y="0"/>
                  </a:moveTo>
                  <a:lnTo>
                    <a:pt x="1278322" y="0"/>
                  </a:lnTo>
                  <a:cubicBezTo>
                    <a:pt x="1293872" y="0"/>
                    <a:pt x="1308786" y="6177"/>
                    <a:pt x="1319782" y="17173"/>
                  </a:cubicBezTo>
                  <a:cubicBezTo>
                    <a:pt x="1330778" y="28169"/>
                    <a:pt x="1336955" y="43083"/>
                    <a:pt x="1336955" y="58633"/>
                  </a:cubicBezTo>
                  <a:lnTo>
                    <a:pt x="1336955" y="153563"/>
                  </a:lnTo>
                  <a:cubicBezTo>
                    <a:pt x="1336955" y="169114"/>
                    <a:pt x="1330778" y="184027"/>
                    <a:pt x="1319782" y="195023"/>
                  </a:cubicBezTo>
                  <a:cubicBezTo>
                    <a:pt x="1308786" y="206019"/>
                    <a:pt x="1293872" y="212196"/>
                    <a:pt x="1278322" y="212196"/>
                  </a:cubicBezTo>
                  <a:lnTo>
                    <a:pt x="58633" y="212196"/>
                  </a:lnTo>
                  <a:cubicBezTo>
                    <a:pt x="43083" y="212196"/>
                    <a:pt x="28169" y="206019"/>
                    <a:pt x="17173" y="195023"/>
                  </a:cubicBezTo>
                  <a:cubicBezTo>
                    <a:pt x="6177" y="184027"/>
                    <a:pt x="0" y="169114"/>
                    <a:pt x="0" y="153563"/>
                  </a:cubicBezTo>
                  <a:lnTo>
                    <a:pt x="0" y="58633"/>
                  </a:lnTo>
                  <a:cubicBezTo>
                    <a:pt x="0" y="43083"/>
                    <a:pt x="6177" y="28169"/>
                    <a:pt x="17173" y="17173"/>
                  </a:cubicBezTo>
                  <a:cubicBezTo>
                    <a:pt x="28169" y="6177"/>
                    <a:pt x="43083" y="0"/>
                    <a:pt x="58633" y="0"/>
                  </a:cubicBezTo>
                  <a:close/>
                </a:path>
              </a:pathLst>
            </a:custGeom>
            <a:solidFill>
              <a:srgbClr val="361474"/>
            </a:solidFill>
          </p:spPr>
        </p:sp>
        <p:sp>
          <p:nvSpPr>
            <p:cNvPr name="TextBox 4" id="4"/>
            <p:cNvSpPr txBox="true"/>
            <p:nvPr/>
          </p:nvSpPr>
          <p:spPr>
            <a:xfrm>
              <a:off x="0" y="-28575"/>
              <a:ext cx="1336955" cy="240771"/>
            </a:xfrm>
            <a:prstGeom prst="rect">
              <a:avLst/>
            </a:prstGeom>
          </p:spPr>
          <p:txBody>
            <a:bodyPr anchor="ctr" rtlCol="false" tIns="50800" lIns="50800" bIns="50800" rIns="50800"/>
            <a:lstStyle/>
            <a:p>
              <a:pPr algn="ctr">
                <a:lnSpc>
                  <a:spcPts val="1960"/>
                </a:lnSpc>
              </a:pPr>
            </a:p>
          </p:txBody>
        </p:sp>
      </p:grpSp>
      <p:sp>
        <p:nvSpPr>
          <p:cNvPr name="TextBox 5" id="5"/>
          <p:cNvSpPr txBox="true"/>
          <p:nvPr/>
        </p:nvSpPr>
        <p:spPr>
          <a:xfrm rot="0">
            <a:off x="-179116" y="752475"/>
            <a:ext cx="4362037" cy="542925"/>
          </a:xfrm>
          <a:prstGeom prst="rect">
            <a:avLst/>
          </a:prstGeom>
        </p:spPr>
        <p:txBody>
          <a:bodyPr anchor="t" rtlCol="false" tIns="0" lIns="0" bIns="0" rIns="0">
            <a:spAutoFit/>
          </a:bodyPr>
          <a:lstStyle/>
          <a:p>
            <a:pPr algn="ctr">
              <a:lnSpc>
                <a:spcPts val="4200"/>
              </a:lnSpc>
            </a:pPr>
            <a:r>
              <a:rPr lang="en-US" sz="3000" b="true">
                <a:solidFill>
                  <a:srgbClr val="FFFFFF"/>
                </a:solidFill>
                <a:latin typeface="Poppins Bold"/>
                <a:ea typeface="Poppins Bold"/>
                <a:cs typeface="Poppins Bold"/>
                <a:sym typeface="Poppins Bold"/>
              </a:rPr>
              <a:t>Survey Results</a:t>
            </a:r>
          </a:p>
        </p:txBody>
      </p:sp>
      <p:grpSp>
        <p:nvGrpSpPr>
          <p:cNvPr name="Group 6" id="6"/>
          <p:cNvGrpSpPr/>
          <p:nvPr/>
        </p:nvGrpSpPr>
        <p:grpSpPr>
          <a:xfrm rot="0">
            <a:off x="-2958391" y="-4053734"/>
            <a:ext cx="12102391" cy="1210239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308854" y="-2404197"/>
            <a:ext cx="8803317" cy="880331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C74">
                  <a:alpha val="19608"/>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431575" y="3097986"/>
            <a:ext cx="17143039" cy="4848225"/>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361474"/>
                </a:solidFill>
                <a:latin typeface="Arial Bold"/>
                <a:ea typeface="Arial Bold"/>
                <a:cs typeface="Arial Bold"/>
                <a:sym typeface="Arial Bold"/>
              </a:rPr>
              <a:t>The survey results indicate that the majority of respondents (95.5%) are aged 19-30 and primarily use YouTube (63.6%) as their entertainment app. Most users prefer video/movie content (63.6%) and highly value high-quality streaming (54.5%). </a:t>
            </a:r>
          </a:p>
          <a:p>
            <a:pPr algn="l">
              <a:lnSpc>
                <a:spcPts val="4200"/>
              </a:lnSpc>
            </a:pPr>
          </a:p>
          <a:p>
            <a:pPr algn="l">
              <a:lnSpc>
                <a:spcPts val="4200"/>
              </a:lnSpc>
            </a:pPr>
          </a:p>
          <a:p>
            <a:pPr algn="l">
              <a:lnSpc>
                <a:spcPts val="4200"/>
              </a:lnSpc>
            </a:pPr>
          </a:p>
          <a:p>
            <a:pPr algn="l" marL="647700" indent="-323850" lvl="1">
              <a:lnSpc>
                <a:spcPts val="4200"/>
              </a:lnSpc>
              <a:buFont typeface="Arial"/>
              <a:buChar char="•"/>
            </a:pPr>
            <a:r>
              <a:rPr lang="en-US" b="true" sz="3000">
                <a:solidFill>
                  <a:srgbClr val="361474"/>
                </a:solidFill>
                <a:latin typeface="Arial Bold"/>
                <a:ea typeface="Arial Bold"/>
                <a:cs typeface="Arial Bold"/>
                <a:sym typeface="Arial Bold"/>
              </a:rPr>
              <a:t>The biggest dissatisfaction with entertainment apps is excessive ads (86.4%), while navigation preference is split between bottom navigation bars (31.8%) and search-focused options (22.7%).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C7C9FF">
                <a:alpha val="69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355646" y="-1448305"/>
            <a:ext cx="3932354" cy="13183610"/>
            <a:chOff x="0" y="0"/>
            <a:chExt cx="1035682" cy="3472227"/>
          </a:xfrm>
        </p:grpSpPr>
        <p:sp>
          <p:nvSpPr>
            <p:cNvPr name="Freeform 4" id="4"/>
            <p:cNvSpPr/>
            <p:nvPr/>
          </p:nvSpPr>
          <p:spPr>
            <a:xfrm flipH="false" flipV="false" rot="0">
              <a:off x="0" y="0"/>
              <a:ext cx="1035682" cy="3472226"/>
            </a:xfrm>
            <a:custGeom>
              <a:avLst/>
              <a:gdLst/>
              <a:ahLst/>
              <a:cxnLst/>
              <a:rect r="r" b="b" t="t" l="l"/>
              <a:pathLst>
                <a:path h="3472226" w="1035682">
                  <a:moveTo>
                    <a:pt x="0" y="0"/>
                  </a:moveTo>
                  <a:lnTo>
                    <a:pt x="1035682" y="0"/>
                  </a:lnTo>
                  <a:lnTo>
                    <a:pt x="1035682" y="3472226"/>
                  </a:lnTo>
                  <a:lnTo>
                    <a:pt x="0" y="3472226"/>
                  </a:lnTo>
                  <a:close/>
                </a:path>
              </a:pathLst>
            </a:custGeom>
            <a:solidFill>
              <a:srgbClr val="200C46"/>
            </a:solidFill>
          </p:spPr>
        </p:sp>
        <p:sp>
          <p:nvSpPr>
            <p:cNvPr name="TextBox 5" id="5"/>
            <p:cNvSpPr txBox="true"/>
            <p:nvPr/>
          </p:nvSpPr>
          <p:spPr>
            <a:xfrm>
              <a:off x="0" y="-19050"/>
              <a:ext cx="1035682"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655869" y="-206115"/>
            <a:ext cx="4510336" cy="4510336"/>
          </a:xfrm>
          <a:custGeom>
            <a:avLst/>
            <a:gdLst/>
            <a:ahLst/>
            <a:cxnLst/>
            <a:rect r="r" b="b" t="t" l="l"/>
            <a:pathLst>
              <a:path h="4510336" w="4510336">
                <a:moveTo>
                  <a:pt x="0" y="0"/>
                </a:moveTo>
                <a:lnTo>
                  <a:pt x="4510336" y="0"/>
                </a:lnTo>
                <a:lnTo>
                  <a:pt x="4510336" y="4510337"/>
                </a:lnTo>
                <a:lnTo>
                  <a:pt x="0" y="45103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14058183" y="196207"/>
            <a:ext cx="3705708" cy="3705693"/>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24876" r="0" b="-25217"/>
              </a:stretch>
            </a:blipFill>
          </p:spPr>
        </p:sp>
      </p:grpSp>
      <p:sp>
        <p:nvSpPr>
          <p:cNvPr name="TextBox 9" id="9"/>
          <p:cNvSpPr txBox="true"/>
          <p:nvPr/>
        </p:nvSpPr>
        <p:spPr>
          <a:xfrm rot="0">
            <a:off x="3802875" y="401211"/>
            <a:ext cx="5824011" cy="627460"/>
          </a:xfrm>
          <a:prstGeom prst="rect">
            <a:avLst/>
          </a:prstGeom>
        </p:spPr>
        <p:txBody>
          <a:bodyPr anchor="t" rtlCol="false" tIns="0" lIns="0" bIns="0" rIns="0">
            <a:spAutoFit/>
          </a:bodyPr>
          <a:lstStyle/>
          <a:p>
            <a:pPr algn="ctr">
              <a:lnSpc>
                <a:spcPts val="4959"/>
              </a:lnSpc>
            </a:pPr>
            <a:r>
              <a:rPr lang="en-US" b="true" sz="4312" spc="-86">
                <a:solidFill>
                  <a:srgbClr val="361474"/>
                </a:solidFill>
                <a:latin typeface="Open Sauce Bold"/>
                <a:ea typeface="Open Sauce Bold"/>
                <a:cs typeface="Open Sauce Bold"/>
                <a:sym typeface="Open Sauce Bold"/>
              </a:rPr>
              <a:t>Male User </a:t>
            </a:r>
            <a:r>
              <a:rPr lang="en-US" b="true" sz="4312" spc="-86">
                <a:solidFill>
                  <a:srgbClr val="361474"/>
                </a:solidFill>
                <a:latin typeface="Open Sauce Bold"/>
                <a:ea typeface="Open Sauce Bold"/>
                <a:cs typeface="Open Sauce Bold"/>
                <a:sym typeface="Open Sauce Bold"/>
              </a:rPr>
              <a:t>Persona</a:t>
            </a:r>
          </a:p>
        </p:txBody>
      </p:sp>
      <p:sp>
        <p:nvSpPr>
          <p:cNvPr name="TextBox 10" id="10"/>
          <p:cNvSpPr txBox="true"/>
          <p:nvPr/>
        </p:nvSpPr>
        <p:spPr>
          <a:xfrm rot="0">
            <a:off x="14974779" y="4427344"/>
            <a:ext cx="2789111" cy="476250"/>
          </a:xfrm>
          <a:prstGeom prst="rect">
            <a:avLst/>
          </a:prstGeom>
        </p:spPr>
        <p:txBody>
          <a:bodyPr anchor="t" rtlCol="false" tIns="0" lIns="0" bIns="0" rIns="0">
            <a:spAutoFit/>
          </a:bodyPr>
          <a:lstStyle/>
          <a:p>
            <a:pPr algn="l">
              <a:lnSpc>
                <a:spcPts val="3899"/>
              </a:lnSpc>
              <a:spcBef>
                <a:spcPct val="0"/>
              </a:spcBef>
            </a:pPr>
            <a:r>
              <a:rPr lang="en-US" b="true" sz="2999">
                <a:solidFill>
                  <a:srgbClr val="FDFBFB"/>
                </a:solidFill>
                <a:latin typeface="Open Sauce Bold"/>
                <a:ea typeface="Open Sauce Bold"/>
                <a:cs typeface="Open Sauce Bold"/>
                <a:sym typeface="Open Sauce Bold"/>
              </a:rPr>
              <a:t>Jenil Goswami</a:t>
            </a:r>
          </a:p>
        </p:txBody>
      </p:sp>
      <p:sp>
        <p:nvSpPr>
          <p:cNvPr name="TextBox 11" id="11"/>
          <p:cNvSpPr txBox="true"/>
          <p:nvPr/>
        </p:nvSpPr>
        <p:spPr>
          <a:xfrm rot="0">
            <a:off x="14974779" y="5027419"/>
            <a:ext cx="1460540" cy="476250"/>
          </a:xfrm>
          <a:prstGeom prst="rect">
            <a:avLst/>
          </a:prstGeom>
        </p:spPr>
        <p:txBody>
          <a:bodyPr anchor="t" rtlCol="false" tIns="0" lIns="0" bIns="0" rIns="0">
            <a:spAutoFit/>
          </a:bodyPr>
          <a:lstStyle/>
          <a:p>
            <a:pPr algn="ctr">
              <a:lnSpc>
                <a:spcPts val="3899"/>
              </a:lnSpc>
              <a:spcBef>
                <a:spcPct val="0"/>
              </a:spcBef>
            </a:pPr>
            <a:r>
              <a:rPr lang="en-US" b="true" sz="2999">
                <a:solidFill>
                  <a:srgbClr val="FDFBFB"/>
                </a:solidFill>
                <a:latin typeface="Open Sauce Bold"/>
                <a:ea typeface="Open Sauce Bold"/>
                <a:cs typeface="Open Sauce Bold"/>
                <a:sym typeface="Open Sauce Bold"/>
              </a:rPr>
              <a:t>Age  25</a:t>
            </a:r>
          </a:p>
        </p:txBody>
      </p:sp>
      <p:sp>
        <p:nvSpPr>
          <p:cNvPr name="TextBox 12" id="12"/>
          <p:cNvSpPr txBox="true"/>
          <p:nvPr/>
        </p:nvSpPr>
        <p:spPr>
          <a:xfrm rot="0">
            <a:off x="14745606" y="5627494"/>
            <a:ext cx="3722846" cy="476250"/>
          </a:xfrm>
          <a:prstGeom prst="rect">
            <a:avLst/>
          </a:prstGeom>
        </p:spPr>
        <p:txBody>
          <a:bodyPr anchor="t" rtlCol="false" tIns="0" lIns="0" bIns="0" rIns="0">
            <a:spAutoFit/>
          </a:bodyPr>
          <a:lstStyle/>
          <a:p>
            <a:pPr algn="ctr">
              <a:lnSpc>
                <a:spcPts val="3899"/>
              </a:lnSpc>
              <a:spcBef>
                <a:spcPct val="0"/>
              </a:spcBef>
            </a:pPr>
            <a:r>
              <a:rPr lang="en-US" b="true" sz="2999">
                <a:solidFill>
                  <a:srgbClr val="FDFBFB"/>
                </a:solidFill>
                <a:latin typeface="Open Sauce Bold"/>
                <a:ea typeface="Open Sauce Bold"/>
                <a:cs typeface="Open Sauce Bold"/>
                <a:sym typeface="Open Sauce Bold"/>
              </a:rPr>
              <a:t>Software Engineer  </a:t>
            </a:r>
          </a:p>
        </p:txBody>
      </p:sp>
      <p:sp>
        <p:nvSpPr>
          <p:cNvPr name="TextBox 13" id="13"/>
          <p:cNvSpPr txBox="true"/>
          <p:nvPr/>
        </p:nvSpPr>
        <p:spPr>
          <a:xfrm rot="0">
            <a:off x="14974779" y="6293279"/>
            <a:ext cx="2794159" cy="476250"/>
          </a:xfrm>
          <a:prstGeom prst="rect">
            <a:avLst/>
          </a:prstGeom>
        </p:spPr>
        <p:txBody>
          <a:bodyPr anchor="t" rtlCol="false" tIns="0" lIns="0" bIns="0" rIns="0">
            <a:spAutoFit/>
          </a:bodyPr>
          <a:lstStyle/>
          <a:p>
            <a:pPr algn="ctr">
              <a:lnSpc>
                <a:spcPts val="3899"/>
              </a:lnSpc>
              <a:spcBef>
                <a:spcPct val="0"/>
              </a:spcBef>
            </a:pPr>
            <a:r>
              <a:rPr lang="en-US" b="true" sz="2999">
                <a:solidFill>
                  <a:srgbClr val="FDFBFB"/>
                </a:solidFill>
                <a:latin typeface="Open Sauce Bold"/>
                <a:ea typeface="Open Sauce Bold"/>
                <a:cs typeface="Open Sauce Bold"/>
                <a:sym typeface="Open Sauce Bold"/>
              </a:rPr>
              <a:t>Anand, Gujarat</a:t>
            </a:r>
          </a:p>
        </p:txBody>
      </p:sp>
      <p:grpSp>
        <p:nvGrpSpPr>
          <p:cNvPr name="Group 14" id="14"/>
          <p:cNvGrpSpPr/>
          <p:nvPr/>
        </p:nvGrpSpPr>
        <p:grpSpPr>
          <a:xfrm rot="0">
            <a:off x="333320" y="1304448"/>
            <a:ext cx="47625" cy="1970849"/>
            <a:chOff x="0" y="0"/>
            <a:chExt cx="12543" cy="519071"/>
          </a:xfrm>
        </p:grpSpPr>
        <p:sp>
          <p:nvSpPr>
            <p:cNvPr name="Freeform 15" id="15"/>
            <p:cNvSpPr/>
            <p:nvPr/>
          </p:nvSpPr>
          <p:spPr>
            <a:xfrm flipH="false" flipV="false" rot="0">
              <a:off x="0" y="0"/>
              <a:ext cx="12543" cy="519071"/>
            </a:xfrm>
            <a:custGeom>
              <a:avLst/>
              <a:gdLst/>
              <a:ahLst/>
              <a:cxnLst/>
              <a:rect r="r" b="b" t="t" l="l"/>
              <a:pathLst>
                <a:path h="519071" w="12543">
                  <a:moveTo>
                    <a:pt x="0" y="0"/>
                  </a:moveTo>
                  <a:lnTo>
                    <a:pt x="12543" y="0"/>
                  </a:lnTo>
                  <a:lnTo>
                    <a:pt x="12543" y="519071"/>
                  </a:lnTo>
                  <a:lnTo>
                    <a:pt x="0" y="519071"/>
                  </a:lnTo>
                  <a:close/>
                </a:path>
              </a:pathLst>
            </a:custGeom>
            <a:solidFill>
              <a:srgbClr val="5E17EB"/>
            </a:solidFill>
            <a:ln cap="sq">
              <a:noFill/>
              <a:prstDash val="solid"/>
              <a:miter/>
            </a:ln>
          </p:spPr>
        </p:sp>
        <p:sp>
          <p:nvSpPr>
            <p:cNvPr name="TextBox 16" id="16"/>
            <p:cNvSpPr txBox="true"/>
            <p:nvPr/>
          </p:nvSpPr>
          <p:spPr>
            <a:xfrm>
              <a:off x="0" y="-19050"/>
              <a:ext cx="12543" cy="538121"/>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7" id="17"/>
          <p:cNvSpPr txBox="true"/>
          <p:nvPr/>
        </p:nvSpPr>
        <p:spPr>
          <a:xfrm rot="0">
            <a:off x="622229" y="1868772"/>
            <a:ext cx="11486791" cy="1406525"/>
          </a:xfrm>
          <a:prstGeom prst="rect">
            <a:avLst/>
          </a:prstGeom>
        </p:spPr>
        <p:txBody>
          <a:bodyPr anchor="t" rtlCol="false" tIns="0" lIns="0" bIns="0" rIns="0">
            <a:spAutoFit/>
          </a:bodyPr>
          <a:lstStyle/>
          <a:p>
            <a:pPr algn="just">
              <a:lnSpc>
                <a:spcPts val="2800"/>
              </a:lnSpc>
            </a:pPr>
            <a:r>
              <a:rPr lang="en-US" sz="2000" spc="-40">
                <a:solidFill>
                  <a:srgbClr val="361474"/>
                </a:solidFill>
                <a:latin typeface="Open Sauce"/>
                <a:ea typeface="Open Sauce"/>
                <a:cs typeface="Open Sauce"/>
                <a:sym typeface="Open Sauce"/>
              </a:rPr>
              <a:t>Jenil is a techsavvy professional who enjoys watching movies and sports in his free time. </a:t>
            </a:r>
          </a:p>
          <a:p>
            <a:pPr algn="just">
              <a:lnSpc>
                <a:spcPts val="2800"/>
              </a:lnSpc>
            </a:pPr>
            <a:r>
              <a:rPr lang="en-US" sz="2000" spc="-40">
                <a:solidFill>
                  <a:srgbClr val="361474"/>
                </a:solidFill>
                <a:latin typeface="Open Sauce"/>
                <a:ea typeface="Open Sauce"/>
                <a:cs typeface="Open Sauce"/>
                <a:sym typeface="Open Sauce"/>
              </a:rPr>
              <a:t>He prefers highquality streaming and often uses entertainment apps to unwind after work. </a:t>
            </a:r>
          </a:p>
          <a:p>
            <a:pPr algn="just">
              <a:lnSpc>
                <a:spcPts val="2800"/>
              </a:lnSpc>
            </a:pPr>
            <a:r>
              <a:rPr lang="en-US" sz="2000" spc="-40">
                <a:solidFill>
                  <a:srgbClr val="361474"/>
                </a:solidFill>
                <a:latin typeface="Open Sauce"/>
                <a:ea typeface="Open Sauce"/>
                <a:cs typeface="Open Sauce"/>
                <a:sym typeface="Open Sauce"/>
              </a:rPr>
              <a:t>He is not a frequent subscriber but occasionally purchases subscriptions when there’s a specific show or sports event he wants to watch.</a:t>
            </a:r>
          </a:p>
        </p:txBody>
      </p:sp>
      <p:sp>
        <p:nvSpPr>
          <p:cNvPr name="TextBox 18" id="18"/>
          <p:cNvSpPr txBox="true"/>
          <p:nvPr/>
        </p:nvSpPr>
        <p:spPr>
          <a:xfrm rot="0">
            <a:off x="622229" y="1313973"/>
            <a:ext cx="4397963" cy="368300"/>
          </a:xfrm>
          <a:prstGeom prst="rect">
            <a:avLst/>
          </a:prstGeom>
        </p:spPr>
        <p:txBody>
          <a:bodyPr anchor="t" rtlCol="false" tIns="0" lIns="0" bIns="0" rIns="0">
            <a:spAutoFit/>
          </a:bodyPr>
          <a:lstStyle/>
          <a:p>
            <a:pPr algn="l">
              <a:lnSpc>
                <a:spcPts val="2874"/>
              </a:lnSpc>
            </a:pPr>
            <a:r>
              <a:rPr lang="en-US" sz="2499" spc="-49" b="true">
                <a:solidFill>
                  <a:srgbClr val="361474"/>
                </a:solidFill>
                <a:latin typeface="Open Sauce Bold"/>
                <a:ea typeface="Open Sauce Bold"/>
                <a:cs typeface="Open Sauce Bold"/>
                <a:sym typeface="Open Sauce Bold"/>
              </a:rPr>
              <a:t>DESCRIPTION</a:t>
            </a:r>
          </a:p>
        </p:txBody>
      </p:sp>
      <p:sp>
        <p:nvSpPr>
          <p:cNvPr name="TextBox 19" id="19"/>
          <p:cNvSpPr txBox="true"/>
          <p:nvPr/>
        </p:nvSpPr>
        <p:spPr>
          <a:xfrm rot="0">
            <a:off x="534868" y="3635804"/>
            <a:ext cx="5375404" cy="2190750"/>
          </a:xfrm>
          <a:prstGeom prst="rect">
            <a:avLst/>
          </a:prstGeom>
        </p:spPr>
        <p:txBody>
          <a:bodyPr anchor="t" rtlCol="false" tIns="0" lIns="0" bIns="0" rIns="0">
            <a:spAutoFit/>
          </a:bodyPr>
          <a:lstStyle/>
          <a:p>
            <a:pPr algn="just">
              <a:lnSpc>
                <a:spcPts val="3499"/>
              </a:lnSpc>
            </a:pPr>
            <a:r>
              <a:rPr lang="en-US" b="true" sz="2499" spc="-49">
                <a:solidFill>
                  <a:srgbClr val="361474"/>
                </a:solidFill>
                <a:latin typeface="Open Sauce Bold"/>
                <a:ea typeface="Open Sauce Bold"/>
                <a:cs typeface="Open Sauce Bold"/>
                <a:sym typeface="Open Sauce Bold"/>
              </a:rPr>
              <a:t>GOALS</a:t>
            </a:r>
          </a:p>
          <a:p>
            <a:pPr algn="just">
              <a:lnSpc>
                <a:spcPts val="2800"/>
              </a:lnSpc>
            </a:pPr>
            <a:r>
              <a:rPr lang="en-US" sz="2000" spc="-40">
                <a:solidFill>
                  <a:srgbClr val="361474"/>
                </a:solidFill>
                <a:latin typeface="Open Sauce"/>
                <a:ea typeface="Open Sauce"/>
                <a:cs typeface="Open Sauce"/>
                <a:sym typeface="Open Sauce"/>
              </a:rPr>
              <a:t>Wants a seamless streaming experience with minimal interruptions </a:t>
            </a:r>
          </a:p>
          <a:p>
            <a:pPr algn="just">
              <a:lnSpc>
                <a:spcPts val="2800"/>
              </a:lnSpc>
            </a:pPr>
            <a:r>
              <a:rPr lang="en-US" sz="2000" spc="-40">
                <a:solidFill>
                  <a:srgbClr val="361474"/>
                </a:solidFill>
                <a:latin typeface="Open Sauce"/>
                <a:ea typeface="Open Sauce"/>
                <a:cs typeface="Open Sauce"/>
                <a:sym typeface="Open Sauce"/>
              </a:rPr>
              <a:t>Prefers apps that offer highquality video and easy navigation</a:t>
            </a:r>
          </a:p>
          <a:p>
            <a:pPr algn="just">
              <a:lnSpc>
                <a:spcPts val="2800"/>
              </a:lnSpc>
            </a:pPr>
          </a:p>
        </p:txBody>
      </p:sp>
      <p:grpSp>
        <p:nvGrpSpPr>
          <p:cNvPr name="Group 20" id="20"/>
          <p:cNvGrpSpPr/>
          <p:nvPr/>
        </p:nvGrpSpPr>
        <p:grpSpPr>
          <a:xfrm rot="0">
            <a:off x="345226" y="3683429"/>
            <a:ext cx="47625" cy="1768192"/>
            <a:chOff x="0" y="0"/>
            <a:chExt cx="12543" cy="465697"/>
          </a:xfrm>
        </p:grpSpPr>
        <p:sp>
          <p:nvSpPr>
            <p:cNvPr name="Freeform 21" id="21"/>
            <p:cNvSpPr/>
            <p:nvPr/>
          </p:nvSpPr>
          <p:spPr>
            <a:xfrm flipH="false" flipV="false" rot="0">
              <a:off x="0" y="0"/>
              <a:ext cx="12543" cy="465697"/>
            </a:xfrm>
            <a:custGeom>
              <a:avLst/>
              <a:gdLst/>
              <a:ahLst/>
              <a:cxnLst/>
              <a:rect r="r" b="b" t="t" l="l"/>
              <a:pathLst>
                <a:path h="465697" w="12543">
                  <a:moveTo>
                    <a:pt x="0" y="0"/>
                  </a:moveTo>
                  <a:lnTo>
                    <a:pt x="12543" y="0"/>
                  </a:lnTo>
                  <a:lnTo>
                    <a:pt x="12543" y="465697"/>
                  </a:lnTo>
                  <a:lnTo>
                    <a:pt x="0" y="465697"/>
                  </a:lnTo>
                  <a:close/>
                </a:path>
              </a:pathLst>
            </a:custGeom>
            <a:solidFill>
              <a:srgbClr val="5E17EB"/>
            </a:solidFill>
            <a:ln cap="sq">
              <a:noFill/>
              <a:prstDash val="solid"/>
              <a:miter/>
            </a:ln>
          </p:spPr>
        </p:sp>
        <p:sp>
          <p:nvSpPr>
            <p:cNvPr name="TextBox 22" id="22"/>
            <p:cNvSpPr txBox="true"/>
            <p:nvPr/>
          </p:nvSpPr>
          <p:spPr>
            <a:xfrm>
              <a:off x="0" y="-19050"/>
              <a:ext cx="12543" cy="484747"/>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23" id="23"/>
          <p:cNvSpPr txBox="true"/>
          <p:nvPr/>
        </p:nvSpPr>
        <p:spPr>
          <a:xfrm rot="0">
            <a:off x="546775" y="5778929"/>
            <a:ext cx="5375404" cy="1485900"/>
          </a:xfrm>
          <a:prstGeom prst="rect">
            <a:avLst/>
          </a:prstGeom>
        </p:spPr>
        <p:txBody>
          <a:bodyPr anchor="t" rtlCol="false" tIns="0" lIns="0" bIns="0" rIns="0">
            <a:spAutoFit/>
          </a:bodyPr>
          <a:lstStyle/>
          <a:p>
            <a:pPr algn="just">
              <a:lnSpc>
                <a:spcPts val="3499"/>
              </a:lnSpc>
            </a:pPr>
            <a:r>
              <a:rPr lang="en-US" b="true" sz="2499" spc="-49">
                <a:solidFill>
                  <a:srgbClr val="361474"/>
                </a:solidFill>
                <a:latin typeface="Open Sauce Bold"/>
                <a:ea typeface="Open Sauce Bold"/>
                <a:cs typeface="Open Sauce Bold"/>
                <a:sym typeface="Open Sauce Bold"/>
              </a:rPr>
              <a:t>FRUSTRATIONS</a:t>
            </a:r>
          </a:p>
          <a:p>
            <a:pPr algn="just">
              <a:lnSpc>
                <a:spcPts val="2800"/>
              </a:lnSpc>
            </a:pPr>
            <a:r>
              <a:rPr lang="en-US" sz="2000" spc="-40">
                <a:solidFill>
                  <a:srgbClr val="361474"/>
                </a:solidFill>
                <a:latin typeface="Open Sauce"/>
                <a:ea typeface="Open Sauce"/>
                <a:cs typeface="Open Sauce"/>
                <a:sym typeface="Open Sauce"/>
              </a:rPr>
              <a:t>Dislikes too many ads in the app </a:t>
            </a:r>
          </a:p>
          <a:p>
            <a:pPr algn="just">
              <a:lnSpc>
                <a:spcPts val="2800"/>
              </a:lnSpc>
            </a:pPr>
            <a:r>
              <a:rPr lang="en-US" sz="2000" spc="-40">
                <a:solidFill>
                  <a:srgbClr val="361474"/>
                </a:solidFill>
                <a:latin typeface="Open Sauce"/>
                <a:ea typeface="Open Sauce"/>
                <a:cs typeface="Open Sauce"/>
                <a:sym typeface="Open Sauce"/>
              </a:rPr>
              <a:t>Finds Subscription costly</a:t>
            </a:r>
          </a:p>
          <a:p>
            <a:pPr algn="just">
              <a:lnSpc>
                <a:spcPts val="2800"/>
              </a:lnSpc>
            </a:pPr>
          </a:p>
        </p:txBody>
      </p:sp>
      <p:grpSp>
        <p:nvGrpSpPr>
          <p:cNvPr name="Group 24" id="24"/>
          <p:cNvGrpSpPr/>
          <p:nvPr/>
        </p:nvGrpSpPr>
        <p:grpSpPr>
          <a:xfrm rot="0">
            <a:off x="333320" y="5826554"/>
            <a:ext cx="47625" cy="1389980"/>
            <a:chOff x="0" y="0"/>
            <a:chExt cx="12543" cy="366085"/>
          </a:xfrm>
        </p:grpSpPr>
        <p:sp>
          <p:nvSpPr>
            <p:cNvPr name="Freeform 25" id="25"/>
            <p:cNvSpPr/>
            <p:nvPr/>
          </p:nvSpPr>
          <p:spPr>
            <a:xfrm flipH="false" flipV="false" rot="0">
              <a:off x="0" y="0"/>
              <a:ext cx="12543" cy="366085"/>
            </a:xfrm>
            <a:custGeom>
              <a:avLst/>
              <a:gdLst/>
              <a:ahLst/>
              <a:cxnLst/>
              <a:rect r="r" b="b" t="t" l="l"/>
              <a:pathLst>
                <a:path h="366085" w="12543">
                  <a:moveTo>
                    <a:pt x="0" y="0"/>
                  </a:moveTo>
                  <a:lnTo>
                    <a:pt x="12543" y="0"/>
                  </a:lnTo>
                  <a:lnTo>
                    <a:pt x="12543" y="366085"/>
                  </a:lnTo>
                  <a:lnTo>
                    <a:pt x="0" y="366085"/>
                  </a:lnTo>
                  <a:close/>
                </a:path>
              </a:pathLst>
            </a:custGeom>
            <a:solidFill>
              <a:srgbClr val="5E17EB"/>
            </a:solidFill>
            <a:ln cap="sq">
              <a:noFill/>
              <a:prstDash val="solid"/>
              <a:miter/>
            </a:ln>
          </p:spPr>
        </p:sp>
        <p:sp>
          <p:nvSpPr>
            <p:cNvPr name="TextBox 26" id="26"/>
            <p:cNvSpPr txBox="true"/>
            <p:nvPr/>
          </p:nvSpPr>
          <p:spPr>
            <a:xfrm>
              <a:off x="0" y="-19050"/>
              <a:ext cx="12543" cy="38513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27" id="27"/>
          <p:cNvSpPr txBox="true"/>
          <p:nvPr/>
        </p:nvSpPr>
        <p:spPr>
          <a:xfrm rot="0">
            <a:off x="522962" y="7569629"/>
            <a:ext cx="5375404" cy="2543175"/>
          </a:xfrm>
          <a:prstGeom prst="rect">
            <a:avLst/>
          </a:prstGeom>
        </p:spPr>
        <p:txBody>
          <a:bodyPr anchor="t" rtlCol="false" tIns="0" lIns="0" bIns="0" rIns="0">
            <a:spAutoFit/>
          </a:bodyPr>
          <a:lstStyle/>
          <a:p>
            <a:pPr algn="just">
              <a:lnSpc>
                <a:spcPts val="3499"/>
              </a:lnSpc>
            </a:pPr>
            <a:r>
              <a:rPr lang="en-US" b="true" sz="2499" spc="-49">
                <a:solidFill>
                  <a:srgbClr val="361474"/>
                </a:solidFill>
                <a:latin typeface="Open Sauce Bold"/>
                <a:ea typeface="Open Sauce Bold"/>
                <a:cs typeface="Open Sauce Bold"/>
                <a:sym typeface="Open Sauce Bold"/>
              </a:rPr>
              <a:t>HOBBIES AND </a:t>
            </a:r>
            <a:r>
              <a:rPr lang="en-US" b="true" sz="2499" spc="-49">
                <a:solidFill>
                  <a:srgbClr val="361474"/>
                </a:solidFill>
                <a:latin typeface="Open Sauce Bold"/>
                <a:ea typeface="Open Sauce Bold"/>
                <a:cs typeface="Open Sauce Bold"/>
                <a:sym typeface="Open Sauce Bold"/>
              </a:rPr>
              <a:t>INTERESTS</a:t>
            </a:r>
          </a:p>
          <a:p>
            <a:pPr algn="just">
              <a:lnSpc>
                <a:spcPts val="2800"/>
              </a:lnSpc>
            </a:pPr>
            <a:r>
              <a:rPr lang="en-US" sz="2000" spc="-40">
                <a:solidFill>
                  <a:srgbClr val="361474"/>
                </a:solidFill>
                <a:latin typeface="Open Sauce"/>
                <a:ea typeface="Open Sauce"/>
                <a:cs typeface="Open Sauce"/>
                <a:sym typeface="Open Sauce"/>
              </a:rPr>
              <a:t>Watching Movies</a:t>
            </a:r>
          </a:p>
          <a:p>
            <a:pPr algn="just">
              <a:lnSpc>
                <a:spcPts val="2800"/>
              </a:lnSpc>
            </a:pPr>
            <a:r>
              <a:rPr lang="en-US" sz="2000" spc="-40">
                <a:solidFill>
                  <a:srgbClr val="361474"/>
                </a:solidFill>
                <a:latin typeface="Open Sauce"/>
                <a:ea typeface="Open Sauce"/>
                <a:cs typeface="Open Sauce"/>
                <a:sym typeface="Open Sauce"/>
              </a:rPr>
              <a:t>Travelling</a:t>
            </a:r>
          </a:p>
          <a:p>
            <a:pPr algn="just">
              <a:lnSpc>
                <a:spcPts val="2800"/>
              </a:lnSpc>
            </a:pPr>
            <a:r>
              <a:rPr lang="en-US" sz="2000" spc="-40">
                <a:solidFill>
                  <a:srgbClr val="361474"/>
                </a:solidFill>
                <a:latin typeface="Open Sauce"/>
                <a:ea typeface="Open Sauce"/>
                <a:cs typeface="Open Sauce"/>
                <a:sym typeface="Open Sauce"/>
              </a:rPr>
              <a:t>Playing sports</a:t>
            </a:r>
          </a:p>
          <a:p>
            <a:pPr algn="just">
              <a:lnSpc>
                <a:spcPts val="2800"/>
              </a:lnSpc>
            </a:pPr>
          </a:p>
          <a:p>
            <a:pPr algn="just">
              <a:lnSpc>
                <a:spcPts val="2800"/>
              </a:lnSpc>
            </a:pPr>
          </a:p>
          <a:p>
            <a:pPr algn="just">
              <a:lnSpc>
                <a:spcPts val="2800"/>
              </a:lnSpc>
            </a:pPr>
          </a:p>
        </p:txBody>
      </p:sp>
      <p:grpSp>
        <p:nvGrpSpPr>
          <p:cNvPr name="Group 28" id="28"/>
          <p:cNvGrpSpPr/>
          <p:nvPr/>
        </p:nvGrpSpPr>
        <p:grpSpPr>
          <a:xfrm rot="0">
            <a:off x="333320" y="7617254"/>
            <a:ext cx="47625" cy="1427456"/>
            <a:chOff x="0" y="0"/>
            <a:chExt cx="12543" cy="375955"/>
          </a:xfrm>
        </p:grpSpPr>
        <p:sp>
          <p:nvSpPr>
            <p:cNvPr name="Freeform 29" id="29"/>
            <p:cNvSpPr/>
            <p:nvPr/>
          </p:nvSpPr>
          <p:spPr>
            <a:xfrm flipH="false" flipV="false" rot="0">
              <a:off x="0" y="0"/>
              <a:ext cx="12543" cy="375955"/>
            </a:xfrm>
            <a:custGeom>
              <a:avLst/>
              <a:gdLst/>
              <a:ahLst/>
              <a:cxnLst/>
              <a:rect r="r" b="b" t="t" l="l"/>
              <a:pathLst>
                <a:path h="375955" w="12543">
                  <a:moveTo>
                    <a:pt x="0" y="0"/>
                  </a:moveTo>
                  <a:lnTo>
                    <a:pt x="12543" y="0"/>
                  </a:lnTo>
                  <a:lnTo>
                    <a:pt x="12543" y="375955"/>
                  </a:lnTo>
                  <a:lnTo>
                    <a:pt x="0" y="375955"/>
                  </a:lnTo>
                  <a:close/>
                </a:path>
              </a:pathLst>
            </a:custGeom>
            <a:solidFill>
              <a:srgbClr val="5E17EB"/>
            </a:solidFill>
            <a:ln cap="sq">
              <a:noFill/>
              <a:prstDash val="solid"/>
              <a:miter/>
            </a:ln>
          </p:spPr>
        </p:sp>
        <p:sp>
          <p:nvSpPr>
            <p:cNvPr name="TextBox 30" id="30"/>
            <p:cNvSpPr txBox="true"/>
            <p:nvPr/>
          </p:nvSpPr>
          <p:spPr>
            <a:xfrm>
              <a:off x="0" y="-19050"/>
              <a:ext cx="12543" cy="39500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31" id="31"/>
          <p:cNvSpPr txBox="true"/>
          <p:nvPr/>
        </p:nvSpPr>
        <p:spPr>
          <a:xfrm rot="0">
            <a:off x="6852096" y="7569629"/>
            <a:ext cx="3391033" cy="2371577"/>
          </a:xfrm>
          <a:prstGeom prst="rect">
            <a:avLst/>
          </a:prstGeom>
        </p:spPr>
        <p:txBody>
          <a:bodyPr anchor="t" rtlCol="false" tIns="0" lIns="0" bIns="0" rIns="0">
            <a:spAutoFit/>
          </a:bodyPr>
          <a:lstStyle/>
          <a:p>
            <a:pPr algn="just">
              <a:lnSpc>
                <a:spcPts val="3499"/>
              </a:lnSpc>
            </a:pPr>
            <a:r>
              <a:rPr lang="en-US" b="true" sz="2499" spc="-49">
                <a:solidFill>
                  <a:srgbClr val="361474"/>
                </a:solidFill>
                <a:latin typeface="Open Sauce Bold"/>
                <a:ea typeface="Open Sauce Bold"/>
                <a:cs typeface="Open Sauce Bold"/>
                <a:sym typeface="Open Sauce Bold"/>
              </a:rPr>
              <a:t>MOTIVATIONS</a:t>
            </a:r>
          </a:p>
          <a:p>
            <a:pPr algn="just">
              <a:lnSpc>
                <a:spcPts val="2800"/>
              </a:lnSpc>
            </a:pPr>
            <a:r>
              <a:rPr lang="en-US" sz="2000" spc="-40">
                <a:solidFill>
                  <a:srgbClr val="361474"/>
                </a:solidFill>
                <a:latin typeface="Open Sauce"/>
                <a:ea typeface="Open Sauce"/>
                <a:cs typeface="Open Sauce"/>
                <a:sym typeface="Open Sauce"/>
              </a:rPr>
              <a:t>Exploration &amp; Discovery</a:t>
            </a:r>
          </a:p>
          <a:p>
            <a:pPr algn="just">
              <a:lnSpc>
                <a:spcPts val="2800"/>
              </a:lnSpc>
            </a:pPr>
            <a:r>
              <a:rPr lang="en-US" sz="2000" spc="-40">
                <a:solidFill>
                  <a:srgbClr val="361474"/>
                </a:solidFill>
                <a:latin typeface="Open Sauce"/>
                <a:ea typeface="Open Sauce"/>
                <a:cs typeface="Open Sauce"/>
                <a:sym typeface="Open Sauce"/>
              </a:rPr>
              <a:t>cultural &amp; Trending event</a:t>
            </a:r>
          </a:p>
          <a:p>
            <a:pPr algn="just">
              <a:lnSpc>
                <a:spcPts val="2800"/>
              </a:lnSpc>
            </a:pPr>
          </a:p>
          <a:p>
            <a:pPr algn="just">
              <a:lnSpc>
                <a:spcPts val="1766"/>
              </a:lnSpc>
            </a:pPr>
          </a:p>
          <a:p>
            <a:pPr algn="just">
              <a:lnSpc>
                <a:spcPts val="1766"/>
              </a:lnSpc>
            </a:pPr>
          </a:p>
          <a:p>
            <a:pPr algn="just">
              <a:lnSpc>
                <a:spcPts val="1766"/>
              </a:lnSpc>
            </a:pPr>
          </a:p>
          <a:p>
            <a:pPr algn="just">
              <a:lnSpc>
                <a:spcPts val="1766"/>
              </a:lnSpc>
            </a:pPr>
          </a:p>
        </p:txBody>
      </p:sp>
      <p:grpSp>
        <p:nvGrpSpPr>
          <p:cNvPr name="Group 32" id="32"/>
          <p:cNvGrpSpPr/>
          <p:nvPr/>
        </p:nvGrpSpPr>
        <p:grpSpPr>
          <a:xfrm rot="0">
            <a:off x="6714881" y="7617254"/>
            <a:ext cx="47625" cy="1408735"/>
            <a:chOff x="0" y="0"/>
            <a:chExt cx="19883" cy="588142"/>
          </a:xfrm>
        </p:grpSpPr>
        <p:sp>
          <p:nvSpPr>
            <p:cNvPr name="Freeform 33" id="33"/>
            <p:cNvSpPr/>
            <p:nvPr/>
          </p:nvSpPr>
          <p:spPr>
            <a:xfrm flipH="false" flipV="false" rot="0">
              <a:off x="0" y="0"/>
              <a:ext cx="19883" cy="588142"/>
            </a:xfrm>
            <a:custGeom>
              <a:avLst/>
              <a:gdLst/>
              <a:ahLst/>
              <a:cxnLst/>
              <a:rect r="r" b="b" t="t" l="l"/>
              <a:pathLst>
                <a:path h="588142" w="19883">
                  <a:moveTo>
                    <a:pt x="0" y="0"/>
                  </a:moveTo>
                  <a:lnTo>
                    <a:pt x="19883" y="0"/>
                  </a:lnTo>
                  <a:lnTo>
                    <a:pt x="19883" y="588142"/>
                  </a:lnTo>
                  <a:lnTo>
                    <a:pt x="0" y="588142"/>
                  </a:lnTo>
                  <a:close/>
                </a:path>
              </a:pathLst>
            </a:custGeom>
            <a:solidFill>
              <a:srgbClr val="5E17EB"/>
            </a:solidFill>
            <a:ln cap="sq">
              <a:noFill/>
              <a:prstDash val="solid"/>
              <a:miter/>
            </a:ln>
          </p:spPr>
        </p:sp>
        <p:sp>
          <p:nvSpPr>
            <p:cNvPr name="TextBox 34" id="34"/>
            <p:cNvSpPr txBox="true"/>
            <p:nvPr/>
          </p:nvSpPr>
          <p:spPr>
            <a:xfrm>
              <a:off x="0" y="-19050"/>
              <a:ext cx="19883" cy="607192"/>
            </a:xfrm>
            <a:prstGeom prst="rect">
              <a:avLst/>
            </a:prstGeom>
          </p:spPr>
          <p:txBody>
            <a:bodyPr anchor="ctr" rtlCol="false" tIns="32047" lIns="32047" bIns="32047" rIns="32047"/>
            <a:lstStyle/>
            <a:p>
              <a:pPr algn="ctr" marL="0" indent="0" lvl="0">
                <a:lnSpc>
                  <a:spcPts val="2859"/>
                </a:lnSpc>
                <a:spcBef>
                  <a:spcPct val="0"/>
                </a:spcBef>
              </a:pPr>
            </a:p>
          </p:txBody>
        </p:sp>
      </p:grpSp>
      <p:sp>
        <p:nvSpPr>
          <p:cNvPr name="TextBox 35" id="35"/>
          <p:cNvSpPr txBox="true"/>
          <p:nvPr/>
        </p:nvSpPr>
        <p:spPr>
          <a:xfrm rot="0">
            <a:off x="6852416" y="3635804"/>
            <a:ext cx="7265105" cy="3600450"/>
          </a:xfrm>
          <a:prstGeom prst="rect">
            <a:avLst/>
          </a:prstGeom>
        </p:spPr>
        <p:txBody>
          <a:bodyPr anchor="t" rtlCol="false" tIns="0" lIns="0" bIns="0" rIns="0">
            <a:spAutoFit/>
          </a:bodyPr>
          <a:lstStyle/>
          <a:p>
            <a:pPr algn="just">
              <a:lnSpc>
                <a:spcPts val="3499"/>
              </a:lnSpc>
            </a:pPr>
            <a:r>
              <a:rPr lang="en-US" b="true" sz="2499" spc="-49">
                <a:solidFill>
                  <a:srgbClr val="361474"/>
                </a:solidFill>
                <a:latin typeface="Open Sauce Bold"/>
                <a:ea typeface="Open Sauce Bold"/>
                <a:cs typeface="Open Sauce Bold"/>
                <a:sym typeface="Open Sauce Bold"/>
              </a:rPr>
              <a:t>ENTERTAINMENT PREFERENCE</a:t>
            </a:r>
          </a:p>
          <a:p>
            <a:pPr algn="just">
              <a:lnSpc>
                <a:spcPts val="2800"/>
              </a:lnSpc>
            </a:pPr>
            <a:r>
              <a:rPr lang="en-US" sz="2000" spc="-40">
                <a:solidFill>
                  <a:srgbClr val="361474"/>
                </a:solidFill>
                <a:latin typeface="Open Sauce"/>
                <a:ea typeface="Open Sauce"/>
                <a:cs typeface="Open Sauce"/>
                <a:sym typeface="Open Sauce"/>
              </a:rPr>
              <a:t>Most Used App : YouTube </a:t>
            </a:r>
          </a:p>
          <a:p>
            <a:pPr algn="just">
              <a:lnSpc>
                <a:spcPts val="2800"/>
              </a:lnSpc>
            </a:pPr>
            <a:r>
              <a:rPr lang="en-US" sz="2000" spc="-40">
                <a:solidFill>
                  <a:srgbClr val="361474"/>
                </a:solidFill>
                <a:latin typeface="Open Sauce"/>
                <a:ea typeface="Open Sauce"/>
                <a:cs typeface="Open Sauce"/>
                <a:sym typeface="Open Sauce"/>
              </a:rPr>
              <a:t>Frequency of Use : Few times a week </a:t>
            </a:r>
          </a:p>
          <a:p>
            <a:pPr algn="just">
              <a:lnSpc>
                <a:spcPts val="2800"/>
              </a:lnSpc>
            </a:pPr>
            <a:r>
              <a:rPr lang="en-US" sz="2000" spc="-40">
                <a:solidFill>
                  <a:srgbClr val="361474"/>
                </a:solidFill>
                <a:latin typeface="Open Sauce"/>
                <a:ea typeface="Open Sauce"/>
                <a:cs typeface="Open Sauce"/>
                <a:sym typeface="Open Sauce"/>
              </a:rPr>
              <a:t>Preferred Content : Sports and Movies/Video Series </a:t>
            </a:r>
          </a:p>
          <a:p>
            <a:pPr algn="just">
              <a:lnSpc>
                <a:spcPts val="2800"/>
              </a:lnSpc>
            </a:pPr>
            <a:r>
              <a:rPr lang="en-US" sz="2000" spc="-40">
                <a:solidFill>
                  <a:srgbClr val="361474"/>
                </a:solidFill>
                <a:latin typeface="Open Sauce"/>
                <a:ea typeface="Open Sauce"/>
                <a:cs typeface="Open Sauce"/>
                <a:sym typeface="Open Sauce"/>
              </a:rPr>
              <a:t>Favorite Features: High-quality streaming, Trending and popular content </a:t>
            </a:r>
          </a:p>
          <a:p>
            <a:pPr algn="just">
              <a:lnSpc>
                <a:spcPts val="2800"/>
              </a:lnSpc>
            </a:pPr>
            <a:r>
              <a:rPr lang="en-US" sz="2000" spc="-40">
                <a:solidFill>
                  <a:srgbClr val="361474"/>
                </a:solidFill>
                <a:latin typeface="Open Sauce"/>
                <a:ea typeface="Open Sauce"/>
                <a:cs typeface="Open Sauce"/>
                <a:sym typeface="Open Sauce"/>
              </a:rPr>
              <a:t>Browsing Preference: Search and browse, Trending content </a:t>
            </a:r>
          </a:p>
          <a:p>
            <a:pPr algn="just">
              <a:lnSpc>
                <a:spcPts val="2800"/>
              </a:lnSpc>
            </a:pPr>
            <a:r>
              <a:rPr lang="en-US" sz="2000" spc="-40">
                <a:solidFill>
                  <a:srgbClr val="361474"/>
                </a:solidFill>
                <a:latin typeface="Open Sauce"/>
                <a:ea typeface="Open Sauce"/>
                <a:cs typeface="Open Sauce"/>
                <a:sym typeface="Open Sauce"/>
              </a:rPr>
              <a:t>Subscription Behavior: Only purchases subscriptions when there’s a specific need</a:t>
            </a:r>
          </a:p>
          <a:p>
            <a:pPr algn="just">
              <a:lnSpc>
                <a:spcPts val="2800"/>
              </a:lnSpc>
            </a:pPr>
          </a:p>
        </p:txBody>
      </p:sp>
      <p:grpSp>
        <p:nvGrpSpPr>
          <p:cNvPr name="Group 36" id="36"/>
          <p:cNvGrpSpPr/>
          <p:nvPr/>
        </p:nvGrpSpPr>
        <p:grpSpPr>
          <a:xfrm rot="0">
            <a:off x="6667256" y="3683429"/>
            <a:ext cx="47625" cy="3159254"/>
            <a:chOff x="0" y="0"/>
            <a:chExt cx="12543" cy="832067"/>
          </a:xfrm>
        </p:grpSpPr>
        <p:sp>
          <p:nvSpPr>
            <p:cNvPr name="Freeform 37" id="37"/>
            <p:cNvSpPr/>
            <p:nvPr/>
          </p:nvSpPr>
          <p:spPr>
            <a:xfrm flipH="false" flipV="false" rot="0">
              <a:off x="0" y="0"/>
              <a:ext cx="12543" cy="832067"/>
            </a:xfrm>
            <a:custGeom>
              <a:avLst/>
              <a:gdLst/>
              <a:ahLst/>
              <a:cxnLst/>
              <a:rect r="r" b="b" t="t" l="l"/>
              <a:pathLst>
                <a:path h="832067" w="12543">
                  <a:moveTo>
                    <a:pt x="0" y="0"/>
                  </a:moveTo>
                  <a:lnTo>
                    <a:pt x="12543" y="0"/>
                  </a:lnTo>
                  <a:lnTo>
                    <a:pt x="12543" y="832067"/>
                  </a:lnTo>
                  <a:lnTo>
                    <a:pt x="0" y="832067"/>
                  </a:lnTo>
                  <a:close/>
                </a:path>
              </a:pathLst>
            </a:custGeom>
            <a:solidFill>
              <a:srgbClr val="5E17EB"/>
            </a:solidFill>
            <a:ln cap="sq">
              <a:noFill/>
              <a:prstDash val="solid"/>
              <a:miter/>
            </a:ln>
          </p:spPr>
        </p:sp>
        <p:sp>
          <p:nvSpPr>
            <p:cNvPr name="TextBox 38" id="38"/>
            <p:cNvSpPr txBox="true"/>
            <p:nvPr/>
          </p:nvSpPr>
          <p:spPr>
            <a:xfrm>
              <a:off x="0" y="-19050"/>
              <a:ext cx="12543" cy="851117"/>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DAGjqefoVOM</dc:identifier>
  <dcterms:modified xsi:type="dcterms:W3CDTF">2011-08-01T06:04:30Z</dcterms:modified>
  <cp:revision>1</cp:revision>
  <dc:title>FlixiFy</dc:title>
</cp:coreProperties>
</file>